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41.xml" ContentType="application/vnd.openxmlformats-officedocument.presentationml.notesSlide+xml"/>
  <Override PartName="/docProps/custom.xml" ContentType="application/vnd.openxmlformats-officedocument.custom-propertie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Default Extension="png" ContentType="image/png"/>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ppt/notesSlides/notesSlide44.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slideLayouts/slideLayout10.xml" ContentType="application/vnd.openxmlformats-officedocument.presentationml.slideLayout+xml"/>
  <Default Extension="tiff" ContentType="image/tiff"/>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256" r:id="rId2"/>
    <p:sldId id="294" r:id="rId3"/>
    <p:sldId id="295" r:id="rId4"/>
    <p:sldId id="296" r:id="rId5"/>
    <p:sldId id="297" r:id="rId6"/>
    <p:sldId id="298" r:id="rId7"/>
    <p:sldId id="299" r:id="rId8"/>
    <p:sldId id="300" r:id="rId9"/>
    <p:sldId id="301" r:id="rId10"/>
    <p:sldId id="302" r:id="rId11"/>
    <p:sldId id="303" r:id="rId12"/>
    <p:sldId id="305" r:id="rId13"/>
    <p:sldId id="320" r:id="rId14"/>
    <p:sldId id="307" r:id="rId15"/>
    <p:sldId id="308" r:id="rId16"/>
    <p:sldId id="309" r:id="rId17"/>
    <p:sldId id="311" r:id="rId18"/>
    <p:sldId id="312" r:id="rId19"/>
    <p:sldId id="313" r:id="rId20"/>
    <p:sldId id="314" r:id="rId21"/>
    <p:sldId id="315" r:id="rId22"/>
    <p:sldId id="316" r:id="rId23"/>
    <p:sldId id="317" r:id="rId24"/>
    <p:sldId id="318" r:id="rId25"/>
    <p:sldId id="319" r:id="rId26"/>
    <p:sldId id="321" r:id="rId27"/>
    <p:sldId id="322" r:id="rId28"/>
    <p:sldId id="323" r:id="rId29"/>
    <p:sldId id="324" r:id="rId30"/>
    <p:sldId id="325" r:id="rId31"/>
    <p:sldId id="326" r:id="rId32"/>
    <p:sldId id="327" r:id="rId33"/>
    <p:sldId id="328" r:id="rId34"/>
    <p:sldId id="329" r:id="rId35"/>
    <p:sldId id="330" r:id="rId36"/>
    <p:sldId id="331" r:id="rId37"/>
    <p:sldId id="332" r:id="rId38"/>
    <p:sldId id="333" r:id="rId39"/>
    <p:sldId id="334" r:id="rId40"/>
    <p:sldId id="335" r:id="rId41"/>
    <p:sldId id="336" r:id="rId42"/>
    <p:sldId id="337" r:id="rId43"/>
    <p:sldId id="338" r:id="rId44"/>
    <p:sldId id="339" r:id="rId45"/>
    <p:sldId id="340" r:id="rId46"/>
    <p:sldId id="341" r:id="rId47"/>
    <p:sldId id="276" r:id="rId48"/>
  </p:sldIdLst>
  <p:sldSz cx="24384000" cy="13716000"/>
  <p:notesSz cx="6858000" cy="9144000"/>
  <p:defaultTextStyle>
    <a:defPPr>
      <a:defRPr lang="zh-CN"/>
    </a:defPPr>
    <a:lvl1pPr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1pPr>
    <a:lvl2pPr marL="457200" indent="-2286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2pPr>
    <a:lvl3pPr marL="914400" indent="-4572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3pPr>
    <a:lvl4pPr marL="1371600" indent="-6858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4pPr>
    <a:lvl5pPr marL="1828800" indent="-9144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5pPr>
    <a:lvl6pPr marL="2286000" algn="l" defTabSz="914400" rtl="0" eaLnBrk="1" latinLnBrk="0" hangingPunct="1">
      <a:defRPr sz="5000" kern="1200">
        <a:solidFill>
          <a:srgbClr val="000000"/>
        </a:solidFill>
        <a:latin typeface="Arial" charset="0"/>
        <a:ea typeface="Helvetica Light"/>
        <a:cs typeface="Helvetica Light"/>
        <a:sym typeface="Helvetica Light"/>
      </a:defRPr>
    </a:lvl6pPr>
    <a:lvl7pPr marL="2743200" algn="l" defTabSz="914400" rtl="0" eaLnBrk="1" latinLnBrk="0" hangingPunct="1">
      <a:defRPr sz="5000" kern="1200">
        <a:solidFill>
          <a:srgbClr val="000000"/>
        </a:solidFill>
        <a:latin typeface="Arial" charset="0"/>
        <a:ea typeface="Helvetica Light"/>
        <a:cs typeface="Helvetica Light"/>
        <a:sym typeface="Helvetica Light"/>
      </a:defRPr>
    </a:lvl7pPr>
    <a:lvl8pPr marL="3200400" algn="l" defTabSz="914400" rtl="0" eaLnBrk="1" latinLnBrk="0" hangingPunct="1">
      <a:defRPr sz="5000" kern="1200">
        <a:solidFill>
          <a:srgbClr val="000000"/>
        </a:solidFill>
        <a:latin typeface="Arial" charset="0"/>
        <a:ea typeface="Helvetica Light"/>
        <a:cs typeface="Helvetica Light"/>
        <a:sym typeface="Helvetica Light"/>
      </a:defRPr>
    </a:lvl8pPr>
    <a:lvl9pPr marL="3657600" algn="l" defTabSz="914400" rtl="0" eaLnBrk="1" latinLnBrk="0" hangingPunct="1">
      <a:defRPr sz="5000" kern="1200">
        <a:solidFill>
          <a:srgbClr val="000000"/>
        </a:solidFill>
        <a:latin typeface="Arial" charset="0"/>
        <a:ea typeface="Helvetica Light"/>
        <a:cs typeface="Helvetica Light"/>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showPr>
  <p:clrMru>
    <a:srgbClr val="FF6600"/>
    <a:srgbClr val="FF0000"/>
  </p:clrMru>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p:normalViewPr>
    <p:restoredLeft sz="15748" autoAdjust="0"/>
    <p:restoredTop sz="94382" autoAdjust="0"/>
  </p:normalViewPr>
  <p:slideViewPr>
    <p:cSldViewPr>
      <p:cViewPr varScale="1">
        <p:scale>
          <a:sx n="37" d="100"/>
          <a:sy n="37" d="100"/>
        </p:scale>
        <p:origin x="-282" y="-138"/>
      </p:cViewPr>
      <p:guideLst>
        <p:guide orient="horz" pos="4320"/>
        <p:guide pos="76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2.tiff>
</file>

<file path=ppt/media/image3.tiff>
</file>

<file path=ppt/media/image4.tiff>
</file>

<file path=ppt/media/image5.tiff>
</file>

<file path=ppt/media/image6.tiff>
</file>

<file path=ppt/media/image7.tiff>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Shape 116"/>
          <p:cNvSpPr>
            <a:spLocks noGrp="1" noRot="1" noChangeAspect="1"/>
          </p:cNvSpPr>
          <p:nvPr>
            <p:ph type="sldImg"/>
          </p:nvPr>
        </p:nvSpPr>
        <p:spPr bwMode="auto">
          <a:xfrm>
            <a:off x="1143000" y="685800"/>
            <a:ext cx="4572000" cy="3429000"/>
          </a:xfrm>
          <a:prstGeom prst="rect">
            <a:avLst/>
          </a:prstGeom>
          <a:noFill/>
          <a:ln w="9525">
            <a:noFill/>
            <a:miter lim="800000"/>
            <a:headEnd/>
            <a:tailEnd/>
          </a:ln>
        </p:spPr>
      </p:sp>
      <p:sp>
        <p:nvSpPr>
          <p:cNvPr id="15363" name="Shape 117"/>
          <p:cNvSpPr>
            <a:spLocks noGrp="1"/>
          </p:cNvSpPr>
          <p:nvPr>
            <p:ph type="body" sz="quarter" idx="1"/>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endParaRPr lang="zh-CN" altLang="en-US" smtClean="0">
              <a:sym typeface="Helvetica Neue"/>
            </a:endParaRPr>
          </a:p>
        </p:txBody>
      </p:sp>
    </p:spTree>
  </p:cSld>
  <p:clrMap bg1="lt1" tx1="dk1" bg2="lt2" tx2="dk2" accent1="accent1" accent2="accent2" accent3="accent3" accent4="accent4" accent5="accent5" accent6="accent6" hlink="hlink" folHlink="folHlink"/>
  <p:notesStyle>
    <a:lvl1pPr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1pPr>
    <a:lvl2pPr marL="742950" indent="-28575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2pPr>
    <a:lvl3pPr marL="11430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3pPr>
    <a:lvl4pPr marL="16002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4pPr>
    <a:lvl5pPr marL="20574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5pPr>
    <a:lvl6pPr indent="1143000" defTabSz="457200" latinLnBrk="0">
      <a:lnSpc>
        <a:spcPct val="118000"/>
      </a:lnSpc>
      <a:defRPr sz="2200">
        <a:latin typeface="Helvetica Neue"/>
        <a:ea typeface="Helvetica Neue"/>
        <a:cs typeface="Helvetica Neue"/>
        <a:sym typeface="Helvetica Neue"/>
      </a:defRPr>
    </a:lvl6pPr>
    <a:lvl7pPr indent="1371600" defTabSz="457200" latinLnBrk="0">
      <a:lnSpc>
        <a:spcPct val="118000"/>
      </a:lnSpc>
      <a:defRPr sz="2200">
        <a:latin typeface="Helvetica Neue"/>
        <a:ea typeface="Helvetica Neue"/>
        <a:cs typeface="Helvetica Neue"/>
        <a:sym typeface="Helvetica Neue"/>
      </a:defRPr>
    </a:lvl7pPr>
    <a:lvl8pPr indent="1600200" defTabSz="457200" latinLnBrk="0">
      <a:lnSpc>
        <a:spcPct val="118000"/>
      </a:lnSpc>
      <a:defRPr sz="2200">
        <a:latin typeface="Helvetica Neue"/>
        <a:ea typeface="Helvetica Neue"/>
        <a:cs typeface="Helvetica Neue"/>
        <a:sym typeface="Helvetica Neue"/>
      </a:defRPr>
    </a:lvl8pPr>
    <a:lvl9pPr indent="1828800" defTabSz="457200" latinLnBrk="0">
      <a:lnSpc>
        <a:spcPct val="118000"/>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p:cNvSpPr>
            <a:spLocks noGrp="1" noRot="1" noChangeAspect="1" noTextEdit="1"/>
          </p:cNvSpPr>
          <p:nvPr>
            <p:ph type="sldImg"/>
          </p:nvPr>
        </p:nvSpPr>
        <p:spPr>
          <a:xfrm>
            <a:off x="381000" y="685800"/>
            <a:ext cx="6096000" cy="3429000"/>
          </a:xfrm>
        </p:spPr>
      </p:sp>
      <p:sp>
        <p:nvSpPr>
          <p:cNvPr id="1945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p:cNvSpPr>
            <a:spLocks noGrp="1" noRot="1" noChangeAspect="1" noTextEdit="1"/>
          </p:cNvSpPr>
          <p:nvPr>
            <p:ph type="sldImg"/>
          </p:nvPr>
        </p:nvSpPr>
        <p:spPr>
          <a:xfrm>
            <a:off x="381000" y="685800"/>
            <a:ext cx="6096000" cy="3429000"/>
          </a:xfrm>
        </p:spPr>
      </p:sp>
      <p:sp>
        <p:nvSpPr>
          <p:cNvPr id="3789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p:cNvSpPr>
            <a:spLocks noGrp="1" noRot="1" noChangeAspect="1" noTextEdit="1"/>
          </p:cNvSpPr>
          <p:nvPr>
            <p:ph type="sldImg"/>
          </p:nvPr>
        </p:nvSpPr>
        <p:spPr>
          <a:xfrm>
            <a:off x="381000" y="685800"/>
            <a:ext cx="6096000" cy="3429000"/>
          </a:xfrm>
        </p:spPr>
      </p:sp>
      <p:sp>
        <p:nvSpPr>
          <p:cNvPr id="3993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Rot="1" noChangeAspect="1" noTextEdit="1"/>
          </p:cNvSpPr>
          <p:nvPr>
            <p:ph type="sldImg"/>
          </p:nvPr>
        </p:nvSpPr>
        <p:spPr>
          <a:xfrm>
            <a:off x="381000" y="685800"/>
            <a:ext cx="6096000" cy="3429000"/>
          </a:xfrm>
        </p:spPr>
      </p:sp>
      <p:sp>
        <p:nvSpPr>
          <p:cNvPr id="4198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p:cNvSpPr>
            <a:spLocks noGrp="1" noRot="1" noChangeAspect="1" noTextEdit="1"/>
          </p:cNvSpPr>
          <p:nvPr>
            <p:ph type="sldImg"/>
          </p:nvPr>
        </p:nvSpPr>
        <p:spPr>
          <a:xfrm>
            <a:off x="381000" y="685800"/>
            <a:ext cx="6096000" cy="3429000"/>
          </a:xfrm>
        </p:spPr>
      </p:sp>
      <p:sp>
        <p:nvSpPr>
          <p:cNvPr id="4403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p:cNvSpPr>
            <a:spLocks noGrp="1" noRot="1" noChangeAspect="1" noTextEdit="1"/>
          </p:cNvSpPr>
          <p:nvPr>
            <p:ph type="sldImg"/>
          </p:nvPr>
        </p:nvSpPr>
        <p:spPr>
          <a:xfrm>
            <a:off x="381000" y="685800"/>
            <a:ext cx="6096000" cy="3429000"/>
          </a:xfrm>
        </p:spPr>
      </p:sp>
      <p:sp>
        <p:nvSpPr>
          <p:cNvPr id="4608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p:cNvSpPr>
            <a:spLocks noGrp="1" noRot="1" noChangeAspect="1" noTextEdit="1"/>
          </p:cNvSpPr>
          <p:nvPr>
            <p:ph type="sldImg"/>
          </p:nvPr>
        </p:nvSpPr>
        <p:spPr>
          <a:xfrm>
            <a:off x="381000" y="685800"/>
            <a:ext cx="6096000" cy="3429000"/>
          </a:xfrm>
        </p:spPr>
      </p:sp>
      <p:sp>
        <p:nvSpPr>
          <p:cNvPr id="4813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p:cNvSpPr>
            <a:spLocks noGrp="1" noRot="1" noChangeAspect="1" noTextEdit="1"/>
          </p:cNvSpPr>
          <p:nvPr>
            <p:ph type="sldImg"/>
          </p:nvPr>
        </p:nvSpPr>
        <p:spPr>
          <a:xfrm>
            <a:off x="381000" y="685800"/>
            <a:ext cx="6096000" cy="3429000"/>
          </a:xfrm>
        </p:spPr>
      </p:sp>
      <p:sp>
        <p:nvSpPr>
          <p:cNvPr id="5017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2"/>
          <p:cNvSpPr>
            <a:spLocks noGrp="1" noRot="1" noChangeAspect="1" noTextEdit="1"/>
          </p:cNvSpPr>
          <p:nvPr>
            <p:ph type="sldImg"/>
          </p:nvPr>
        </p:nvSpPr>
        <p:spPr>
          <a:xfrm>
            <a:off x="381000" y="685800"/>
            <a:ext cx="6096000" cy="3429000"/>
          </a:xfrm>
        </p:spPr>
      </p:sp>
      <p:sp>
        <p:nvSpPr>
          <p:cNvPr id="5222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2"/>
          <p:cNvSpPr>
            <a:spLocks noGrp="1" noRot="1" noChangeAspect="1" noTextEdit="1"/>
          </p:cNvSpPr>
          <p:nvPr>
            <p:ph type="sldImg"/>
          </p:nvPr>
        </p:nvSpPr>
        <p:spPr>
          <a:xfrm>
            <a:off x="381000" y="685800"/>
            <a:ext cx="6096000" cy="3429000"/>
          </a:xfrm>
        </p:spPr>
      </p:sp>
      <p:sp>
        <p:nvSpPr>
          <p:cNvPr id="5427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TextEdit="1"/>
          </p:cNvSpPr>
          <p:nvPr>
            <p:ph type="sldImg"/>
          </p:nvPr>
        </p:nvSpPr>
        <p:spPr>
          <a:xfrm>
            <a:off x="381000" y="685800"/>
            <a:ext cx="6096000" cy="3429000"/>
          </a:xfrm>
        </p:spPr>
      </p:sp>
      <p:sp>
        <p:nvSpPr>
          <p:cNvPr id="5632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TextEdit="1"/>
          </p:cNvSpPr>
          <p:nvPr>
            <p:ph type="sldImg"/>
          </p:nvPr>
        </p:nvSpPr>
        <p:spPr>
          <a:xfrm>
            <a:off x="381000" y="685800"/>
            <a:ext cx="6096000" cy="3429000"/>
          </a:xfrm>
        </p:spPr>
      </p:sp>
      <p:sp>
        <p:nvSpPr>
          <p:cNvPr id="2150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2"/>
          <p:cNvSpPr>
            <a:spLocks noGrp="1" noRot="1" noChangeAspect="1" noTextEdit="1"/>
          </p:cNvSpPr>
          <p:nvPr>
            <p:ph type="sldImg"/>
          </p:nvPr>
        </p:nvSpPr>
        <p:spPr>
          <a:xfrm>
            <a:off x="381000" y="685800"/>
            <a:ext cx="6096000" cy="3429000"/>
          </a:xfrm>
        </p:spPr>
      </p:sp>
      <p:sp>
        <p:nvSpPr>
          <p:cNvPr id="5837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noRot="1" noChangeAspect="1" noTextEdit="1"/>
          </p:cNvSpPr>
          <p:nvPr>
            <p:ph type="sldImg"/>
          </p:nvPr>
        </p:nvSpPr>
        <p:spPr>
          <a:xfrm>
            <a:off x="381000" y="685800"/>
            <a:ext cx="6096000" cy="3429000"/>
          </a:xfrm>
        </p:spPr>
      </p:sp>
      <p:sp>
        <p:nvSpPr>
          <p:cNvPr id="6041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a:xfrm>
            <a:off x="381000" y="685800"/>
            <a:ext cx="6096000" cy="3429000"/>
          </a:xfrm>
        </p:spPr>
      </p:sp>
      <p:sp>
        <p:nvSpPr>
          <p:cNvPr id="6246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p:cNvSpPr>
            <a:spLocks noGrp="1" noRot="1" noChangeAspect="1" noTextEdit="1"/>
          </p:cNvSpPr>
          <p:nvPr>
            <p:ph type="sldImg"/>
          </p:nvPr>
        </p:nvSpPr>
        <p:spPr>
          <a:xfrm>
            <a:off x="381000" y="685800"/>
            <a:ext cx="6096000" cy="3429000"/>
          </a:xfrm>
        </p:spPr>
      </p:sp>
      <p:sp>
        <p:nvSpPr>
          <p:cNvPr id="6451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p:cNvSpPr>
            <a:spLocks noGrp="1" noRot="1" noChangeAspect="1" noTextEdit="1"/>
          </p:cNvSpPr>
          <p:nvPr>
            <p:ph type="sldImg"/>
          </p:nvPr>
        </p:nvSpPr>
        <p:spPr>
          <a:xfrm>
            <a:off x="381000" y="685800"/>
            <a:ext cx="6096000" cy="3429000"/>
          </a:xfrm>
        </p:spPr>
      </p:sp>
      <p:sp>
        <p:nvSpPr>
          <p:cNvPr id="6656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p:cNvSpPr>
            <a:spLocks noGrp="1" noRot="1" noChangeAspect="1" noTextEdit="1"/>
          </p:cNvSpPr>
          <p:nvPr>
            <p:ph type="sldImg"/>
          </p:nvPr>
        </p:nvSpPr>
        <p:spPr>
          <a:xfrm>
            <a:off x="381000" y="685800"/>
            <a:ext cx="6096000" cy="3429000"/>
          </a:xfrm>
        </p:spPr>
      </p:sp>
      <p:sp>
        <p:nvSpPr>
          <p:cNvPr id="6861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p:cNvSpPr>
            <a:spLocks noGrp="1" noRot="1" noChangeAspect="1" noTextEdit="1"/>
          </p:cNvSpPr>
          <p:nvPr>
            <p:ph type="sldImg"/>
          </p:nvPr>
        </p:nvSpPr>
        <p:spPr>
          <a:xfrm>
            <a:off x="381000" y="685800"/>
            <a:ext cx="6096000" cy="3429000"/>
          </a:xfrm>
        </p:spPr>
      </p:sp>
      <p:sp>
        <p:nvSpPr>
          <p:cNvPr id="7065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p:cNvSpPr>
            <a:spLocks noGrp="1" noRot="1" noChangeAspect="1" noTextEdit="1"/>
          </p:cNvSpPr>
          <p:nvPr>
            <p:ph type="sldImg"/>
          </p:nvPr>
        </p:nvSpPr>
        <p:spPr>
          <a:xfrm>
            <a:off x="381000" y="685800"/>
            <a:ext cx="6096000" cy="3429000"/>
          </a:xfrm>
        </p:spPr>
      </p:sp>
      <p:sp>
        <p:nvSpPr>
          <p:cNvPr id="7270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Rot="1" noChangeAspect="1" noTextEdit="1"/>
          </p:cNvSpPr>
          <p:nvPr>
            <p:ph type="sldImg"/>
          </p:nvPr>
        </p:nvSpPr>
        <p:spPr>
          <a:xfrm>
            <a:off x="381000" y="685800"/>
            <a:ext cx="6096000" cy="3429000"/>
          </a:xfrm>
        </p:spPr>
      </p:sp>
      <p:sp>
        <p:nvSpPr>
          <p:cNvPr id="7475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p:cNvSpPr>
            <a:spLocks noGrp="1" noRot="1" noChangeAspect="1" noTextEdit="1"/>
          </p:cNvSpPr>
          <p:nvPr>
            <p:ph type="sldImg"/>
          </p:nvPr>
        </p:nvSpPr>
        <p:spPr>
          <a:xfrm>
            <a:off x="381000" y="685800"/>
            <a:ext cx="6096000" cy="3429000"/>
          </a:xfrm>
        </p:spPr>
      </p:sp>
      <p:sp>
        <p:nvSpPr>
          <p:cNvPr id="7680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noRot="1" noChangeAspect="1" noTextEdit="1"/>
          </p:cNvSpPr>
          <p:nvPr>
            <p:ph type="sldImg"/>
          </p:nvPr>
        </p:nvSpPr>
        <p:spPr>
          <a:xfrm>
            <a:off x="381000" y="685800"/>
            <a:ext cx="6096000" cy="3429000"/>
          </a:xfrm>
        </p:spPr>
      </p:sp>
      <p:sp>
        <p:nvSpPr>
          <p:cNvPr id="2355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p:cNvSpPr>
            <a:spLocks noGrp="1" noRot="1" noChangeAspect="1" noTextEdit="1"/>
          </p:cNvSpPr>
          <p:nvPr>
            <p:ph type="sldImg"/>
          </p:nvPr>
        </p:nvSpPr>
        <p:spPr>
          <a:xfrm>
            <a:off x="381000" y="685800"/>
            <a:ext cx="6096000" cy="3429000"/>
          </a:xfrm>
        </p:spPr>
      </p:sp>
      <p:sp>
        <p:nvSpPr>
          <p:cNvPr id="7885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p:cNvSpPr>
            <a:spLocks noGrp="1" noRot="1" noChangeAspect="1" noTextEdit="1"/>
          </p:cNvSpPr>
          <p:nvPr>
            <p:ph type="sldImg"/>
          </p:nvPr>
        </p:nvSpPr>
        <p:spPr>
          <a:xfrm>
            <a:off x="381000" y="685800"/>
            <a:ext cx="6096000" cy="3429000"/>
          </a:xfrm>
        </p:spPr>
      </p:sp>
      <p:sp>
        <p:nvSpPr>
          <p:cNvPr id="8089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2"/>
          <p:cNvSpPr>
            <a:spLocks noGrp="1" noRot="1" noChangeAspect="1" noTextEdit="1"/>
          </p:cNvSpPr>
          <p:nvPr>
            <p:ph type="sldImg"/>
          </p:nvPr>
        </p:nvSpPr>
        <p:spPr>
          <a:xfrm>
            <a:off x="381000" y="685800"/>
            <a:ext cx="6096000" cy="3429000"/>
          </a:xfrm>
        </p:spPr>
      </p:sp>
      <p:sp>
        <p:nvSpPr>
          <p:cNvPr id="82946" name="Rectangle 3"/>
          <p:cNvSpPr>
            <a:spLocks noGrp="1"/>
          </p:cNvSpPr>
          <p:nvPr>
            <p:ph type="body" idx="1"/>
          </p:nvPr>
        </p:nvSpPr>
        <p:spPr/>
        <p:txBody>
          <a:bodyPr/>
          <a:lstStyle/>
          <a:p>
            <a:pPr>
              <a:lnSpc>
                <a:spcPct val="98000"/>
              </a:lnSpc>
            </a:pPr>
            <a:r>
              <a:rPr lang="zh-CN" altLang="en-US" sz="1800" smtClean="0">
                <a:solidFill>
                  <a:schemeClr val="tx2"/>
                </a:solidFill>
                <a:sym typeface="Helvetica Light"/>
              </a:rPr>
              <a:t>计算机处理逻辑：</a:t>
            </a:r>
          </a:p>
          <a:p>
            <a:pPr>
              <a:lnSpc>
                <a:spcPct val="98000"/>
              </a:lnSpc>
            </a:pPr>
            <a:r>
              <a:rPr lang="zh-CN" altLang="en-US" sz="1800" smtClean="0">
                <a:solidFill>
                  <a:schemeClr val="tx2"/>
                </a:solidFill>
                <a:sym typeface="Helvetica Light"/>
              </a:rPr>
              <a:t>	 </a:t>
            </a:r>
            <a:r>
              <a:rPr lang="en-US" altLang="en-US" sz="1800" smtClean="0">
                <a:solidFill>
                  <a:schemeClr val="tx2"/>
                </a:solidFill>
                <a:sym typeface="Helvetica Light"/>
              </a:rPr>
              <a:t>整体检索，查找下标，返回结果，执行判断，最终输出。</a:t>
            </a:r>
            <a:endParaRPr lang="zh-CN" altLang="en-US" sz="1800" smtClean="0">
              <a:solidFill>
                <a:schemeClr val="tx2"/>
              </a:solidFill>
              <a:sym typeface="Helvetica Light"/>
            </a:endParaRPr>
          </a:p>
          <a:p>
            <a:pPr>
              <a:lnSpc>
                <a:spcPct val="98000"/>
              </a:lnSpc>
            </a:pPr>
            <a:endParaRPr lang="en-US" altLang="zh-CN" sz="1800" smtClean="0">
              <a:solidFill>
                <a:schemeClr val="tx2"/>
              </a:solidFill>
              <a:sym typeface="Helvetica Light"/>
            </a:endParaRPr>
          </a:p>
          <a:p>
            <a:pPr>
              <a:lnSpc>
                <a:spcPct val="98000"/>
              </a:lnSpc>
            </a:pPr>
            <a:r>
              <a:rPr lang="en-US" altLang="en-US" sz="1800" smtClean="0">
                <a:solidFill>
                  <a:schemeClr val="tx2"/>
                </a:solidFill>
                <a:sym typeface="Helvetica Light"/>
              </a:rPr>
              <a:t>var regExp = new RegExp('^abc','gi');</a:t>
            </a:r>
            <a:endParaRPr lang="en-US" altLang="zh-CN" sz="1800" smtClean="0">
              <a:solidFill>
                <a:schemeClr val="tx2"/>
              </a:solidFill>
              <a:sym typeface="Helvetica Light"/>
            </a:endParaRPr>
          </a:p>
          <a:p>
            <a:pPr>
              <a:lnSpc>
                <a:spcPct val="98000"/>
              </a:lnSpc>
            </a:pPr>
            <a:r>
              <a:rPr lang="en-US" altLang="en-US" sz="1800" smtClean="0">
                <a:solidFill>
                  <a:schemeClr val="tx2"/>
                </a:solidFill>
                <a:sym typeface="Helvetica Light"/>
              </a:rPr>
              <a:t>//表示【判断是否以abc字符串开始】的正则，而不再是【在原字符串中查找abc子字符串出现的位置】含义的正则</a:t>
            </a:r>
          </a:p>
          <a:p>
            <a:pPr>
              <a:lnSpc>
                <a:spcPct val="98000"/>
              </a:lnSpc>
            </a:pPr>
            <a:r>
              <a:rPr lang="en-US" altLang="en-US" sz="1800" smtClean="0">
                <a:solidFill>
                  <a:schemeClr val="tx2"/>
                </a:solidFill>
                <a:sym typeface="Helvetica Light"/>
              </a:rPr>
              <a:t>var regExp = new RegExp('$abc','gi');</a:t>
            </a:r>
            <a:endParaRPr lang="en-US" altLang="zh-CN" sz="1800" smtClean="0">
              <a:solidFill>
                <a:schemeClr val="tx2"/>
              </a:solidFill>
              <a:sym typeface="Helvetica Light"/>
            </a:endParaRPr>
          </a:p>
          <a:p>
            <a:pPr>
              <a:lnSpc>
                <a:spcPct val="98000"/>
              </a:lnSpc>
            </a:pPr>
            <a:r>
              <a:rPr lang="en-US" altLang="en-US" sz="1800" smtClean="0">
                <a:solidFill>
                  <a:schemeClr val="tx2"/>
                </a:solidFill>
                <a:sym typeface="Helvetica Light"/>
              </a:rPr>
              <a:t>//表示【判断是否以abc字符串结尾】的正则，而不再是【在原字符串中查找abc子字符串出现的位置】含义的正则</a:t>
            </a:r>
            <a:endParaRPr lang="zh-CN" altLang="en-US" sz="1800" smtClean="0">
              <a:solidFill>
                <a:schemeClr val="tx2"/>
              </a:solidFill>
              <a:sym typeface="Helvetica Light"/>
            </a:endParaRPr>
          </a:p>
          <a:p>
            <a:pPr>
              <a:lnSpc>
                <a:spcPct val="98000"/>
              </a:lnSpc>
            </a:pPr>
            <a:endParaRPr lang="zh-CN" altLang="en-US" sz="1800" smtClean="0">
              <a:solidFill>
                <a:srgbClr val="53585F"/>
              </a:solidFill>
              <a:sym typeface="Helvetica Light"/>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p:cNvSpPr>
            <a:spLocks noGrp="1" noRot="1" noChangeAspect="1" noTextEdit="1"/>
          </p:cNvSpPr>
          <p:nvPr>
            <p:ph type="sldImg"/>
          </p:nvPr>
        </p:nvSpPr>
        <p:spPr>
          <a:xfrm>
            <a:off x="381000" y="685800"/>
            <a:ext cx="6096000" cy="3429000"/>
          </a:xfrm>
        </p:spPr>
      </p:sp>
      <p:sp>
        <p:nvSpPr>
          <p:cNvPr id="8499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p:cNvSpPr>
            <a:spLocks noGrp="1" noRot="1" noChangeAspect="1" noTextEdit="1"/>
          </p:cNvSpPr>
          <p:nvPr>
            <p:ph type="sldImg"/>
          </p:nvPr>
        </p:nvSpPr>
        <p:spPr>
          <a:xfrm>
            <a:off x="381000" y="685800"/>
            <a:ext cx="6096000" cy="3429000"/>
          </a:xfrm>
        </p:spPr>
      </p:sp>
      <p:sp>
        <p:nvSpPr>
          <p:cNvPr id="8704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p:cNvSpPr>
            <a:spLocks noGrp="1" noRot="1" noChangeAspect="1" noTextEdit="1"/>
          </p:cNvSpPr>
          <p:nvPr>
            <p:ph type="sldImg"/>
          </p:nvPr>
        </p:nvSpPr>
        <p:spPr>
          <a:xfrm>
            <a:off x="381000" y="685800"/>
            <a:ext cx="6096000" cy="3429000"/>
          </a:xfrm>
        </p:spPr>
      </p:sp>
      <p:sp>
        <p:nvSpPr>
          <p:cNvPr id="8909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p:cNvSpPr>
            <a:spLocks noGrp="1" noRot="1" noChangeAspect="1" noTextEdit="1"/>
          </p:cNvSpPr>
          <p:nvPr>
            <p:ph type="sldImg"/>
          </p:nvPr>
        </p:nvSpPr>
        <p:spPr>
          <a:xfrm>
            <a:off x="381000" y="685800"/>
            <a:ext cx="6096000" cy="3429000"/>
          </a:xfrm>
        </p:spPr>
      </p:sp>
      <p:sp>
        <p:nvSpPr>
          <p:cNvPr id="9113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p:cNvSpPr>
            <a:spLocks noGrp="1" noRot="1" noChangeAspect="1" noTextEdit="1"/>
          </p:cNvSpPr>
          <p:nvPr>
            <p:ph type="sldImg"/>
          </p:nvPr>
        </p:nvSpPr>
        <p:spPr>
          <a:xfrm>
            <a:off x="381000" y="685800"/>
            <a:ext cx="6096000" cy="3429000"/>
          </a:xfrm>
        </p:spPr>
      </p:sp>
      <p:sp>
        <p:nvSpPr>
          <p:cNvPr id="9318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p:cNvSpPr>
            <a:spLocks noGrp="1" noRot="1" noChangeAspect="1" noTextEdit="1"/>
          </p:cNvSpPr>
          <p:nvPr>
            <p:ph type="sldImg"/>
          </p:nvPr>
        </p:nvSpPr>
        <p:spPr>
          <a:xfrm>
            <a:off x="381000" y="685800"/>
            <a:ext cx="6096000" cy="3429000"/>
          </a:xfrm>
        </p:spPr>
      </p:sp>
      <p:sp>
        <p:nvSpPr>
          <p:cNvPr id="9523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2"/>
          <p:cNvSpPr>
            <a:spLocks noGrp="1" noRot="1" noChangeAspect="1" noTextEdit="1"/>
          </p:cNvSpPr>
          <p:nvPr>
            <p:ph type="sldImg"/>
          </p:nvPr>
        </p:nvSpPr>
        <p:spPr>
          <a:xfrm>
            <a:off x="381000" y="685800"/>
            <a:ext cx="6096000" cy="3429000"/>
          </a:xfrm>
        </p:spPr>
      </p:sp>
      <p:sp>
        <p:nvSpPr>
          <p:cNvPr id="9728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Rot="1" noChangeAspect="1" noTextEdit="1"/>
          </p:cNvSpPr>
          <p:nvPr>
            <p:ph type="sldImg"/>
          </p:nvPr>
        </p:nvSpPr>
        <p:spPr>
          <a:xfrm>
            <a:off x="381000" y="685800"/>
            <a:ext cx="6096000" cy="3429000"/>
          </a:xfrm>
        </p:spPr>
      </p:sp>
      <p:sp>
        <p:nvSpPr>
          <p:cNvPr id="2560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p:cNvSpPr>
            <a:spLocks noGrp="1" noRot="1" noChangeAspect="1" noTextEdit="1"/>
          </p:cNvSpPr>
          <p:nvPr>
            <p:ph type="sldImg"/>
          </p:nvPr>
        </p:nvSpPr>
        <p:spPr>
          <a:xfrm>
            <a:off x="381000" y="685800"/>
            <a:ext cx="6096000" cy="3429000"/>
          </a:xfrm>
        </p:spPr>
      </p:sp>
      <p:sp>
        <p:nvSpPr>
          <p:cNvPr id="9933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p:cNvSpPr>
            <a:spLocks noGrp="1" noRot="1" noChangeAspect="1" noTextEdit="1"/>
          </p:cNvSpPr>
          <p:nvPr>
            <p:ph type="sldImg"/>
          </p:nvPr>
        </p:nvSpPr>
        <p:spPr>
          <a:xfrm>
            <a:off x="381000" y="685800"/>
            <a:ext cx="6096000" cy="3429000"/>
          </a:xfrm>
        </p:spPr>
      </p:sp>
      <p:sp>
        <p:nvSpPr>
          <p:cNvPr id="10137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Rectangle 2"/>
          <p:cNvSpPr>
            <a:spLocks noGrp="1" noRot="1" noChangeAspect="1" noTextEdit="1"/>
          </p:cNvSpPr>
          <p:nvPr>
            <p:ph type="sldImg"/>
          </p:nvPr>
        </p:nvSpPr>
        <p:spPr>
          <a:xfrm>
            <a:off x="381000" y="685800"/>
            <a:ext cx="6096000" cy="3429000"/>
          </a:xfrm>
        </p:spPr>
      </p:sp>
      <p:sp>
        <p:nvSpPr>
          <p:cNvPr id="10342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Rectangle 2"/>
          <p:cNvSpPr>
            <a:spLocks noGrp="1" noRot="1" noChangeAspect="1" noTextEdit="1"/>
          </p:cNvSpPr>
          <p:nvPr>
            <p:ph type="sldImg"/>
          </p:nvPr>
        </p:nvSpPr>
        <p:spPr>
          <a:xfrm>
            <a:off x="381000" y="685800"/>
            <a:ext cx="6096000" cy="3429000"/>
          </a:xfrm>
        </p:spPr>
      </p:sp>
      <p:sp>
        <p:nvSpPr>
          <p:cNvPr id="10547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Rectangle 2"/>
          <p:cNvSpPr>
            <a:spLocks noGrp="1" noRot="1" noChangeAspect="1" noTextEdit="1"/>
          </p:cNvSpPr>
          <p:nvPr>
            <p:ph type="sldImg"/>
          </p:nvPr>
        </p:nvSpPr>
        <p:spPr>
          <a:xfrm>
            <a:off x="381000" y="685800"/>
            <a:ext cx="6096000" cy="3429000"/>
          </a:xfrm>
        </p:spPr>
      </p:sp>
      <p:sp>
        <p:nvSpPr>
          <p:cNvPr id="10752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Rot="1" noChangeAspect="1" noTextEdit="1"/>
          </p:cNvSpPr>
          <p:nvPr>
            <p:ph type="sldImg"/>
          </p:nvPr>
        </p:nvSpPr>
        <p:spPr>
          <a:xfrm>
            <a:off x="381000" y="685800"/>
            <a:ext cx="6096000" cy="3429000"/>
          </a:xfrm>
        </p:spPr>
      </p:sp>
      <p:sp>
        <p:nvSpPr>
          <p:cNvPr id="2765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noRot="1" noChangeAspect="1" noTextEdit="1"/>
          </p:cNvSpPr>
          <p:nvPr>
            <p:ph type="sldImg"/>
          </p:nvPr>
        </p:nvSpPr>
        <p:spPr>
          <a:xfrm>
            <a:off x="381000" y="685800"/>
            <a:ext cx="6096000" cy="3429000"/>
          </a:xfrm>
        </p:spPr>
      </p:sp>
      <p:sp>
        <p:nvSpPr>
          <p:cNvPr id="2969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p:cNvSpPr>
            <a:spLocks noGrp="1" noRot="1" noChangeAspect="1" noTextEdit="1"/>
          </p:cNvSpPr>
          <p:nvPr>
            <p:ph type="sldImg"/>
          </p:nvPr>
        </p:nvSpPr>
        <p:spPr>
          <a:xfrm>
            <a:off x="381000" y="685800"/>
            <a:ext cx="6096000" cy="3429000"/>
          </a:xfrm>
        </p:spPr>
      </p:sp>
      <p:sp>
        <p:nvSpPr>
          <p:cNvPr id="3174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p:cNvSpPr>
            <a:spLocks noGrp="1" noRot="1" noChangeAspect="1" noTextEdit="1"/>
          </p:cNvSpPr>
          <p:nvPr>
            <p:ph type="sldImg"/>
          </p:nvPr>
        </p:nvSpPr>
        <p:spPr>
          <a:xfrm>
            <a:off x="381000" y="685800"/>
            <a:ext cx="6096000" cy="3429000"/>
          </a:xfrm>
        </p:spPr>
      </p:sp>
      <p:sp>
        <p:nvSpPr>
          <p:cNvPr id="3379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p:cNvSpPr>
            <a:spLocks noGrp="1" noRot="1" noChangeAspect="1" noTextEdit="1"/>
          </p:cNvSpPr>
          <p:nvPr>
            <p:ph type="sldImg"/>
          </p:nvPr>
        </p:nvSpPr>
        <p:spPr>
          <a:xfrm>
            <a:off x="381000" y="685800"/>
            <a:ext cx="6096000" cy="3429000"/>
          </a:xfrm>
        </p:spPr>
      </p:sp>
      <p:sp>
        <p:nvSpPr>
          <p:cNvPr id="3584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Shape 11"/>
          <p:cNvSpPr>
            <a:spLocks noGrp="1"/>
          </p:cNvSpPr>
          <p:nvPr>
            <p:ph type="title"/>
          </p:nvPr>
        </p:nvSpPr>
        <p:spPr>
          <a:xfrm>
            <a:off x="1778000" y="2298700"/>
            <a:ext cx="20828000" cy="4648200"/>
          </a:xfrm>
          <a:prstGeom prst="rect">
            <a:avLst/>
          </a:prstGeom>
        </p:spPr>
        <p:txBody>
          <a:bodyPr anchor="b"/>
          <a:lstStyle/>
          <a:p>
            <a:r>
              <a:rPr lang="zh-CN" altLang="en-US"/>
              <a:t>单击此处编辑母版标题样式</a:t>
            </a:r>
            <a:endParaRPr/>
          </a:p>
        </p:txBody>
      </p:sp>
      <p:sp>
        <p:nvSpPr>
          <p:cNvPr id="12" name="Shape 12"/>
          <p:cNvSpPr>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4" name="Shape 4"/>
          <p:cNvSpPr>
            <a:spLocks noGrp="1"/>
          </p:cNvSpPr>
          <p:nvPr>
            <p:ph type="sldNum" sz="quarter" idx="10"/>
          </p:nvPr>
        </p:nvSpPr>
        <p:spPr>
          <a:ln/>
        </p:spPr>
        <p:txBody>
          <a:bodyPr/>
          <a:lstStyle>
            <a:lvl1pPr>
              <a:defRPr/>
            </a:lvl1pPr>
          </a:lstStyle>
          <a:p>
            <a:pPr>
              <a:defRPr/>
            </a:pPr>
            <a:fld id="{E6DE37DB-D81C-473F-8E25-6991A3B71197}" type="slidenum">
              <a:rPr/>
              <a:pPr>
                <a:defRPr/>
              </a:pPr>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2387600" y="8953500"/>
            <a:ext cx="19621500" cy="685800"/>
          </a:xfrm>
          <a:prstGeom prst="rect">
            <a:avLst/>
          </a:prstGeom>
        </p:spPr>
        <p:txBody>
          <a:bodyPr anchor="t">
            <a:spAutoFit/>
          </a:bodyPr>
          <a:lstStyle>
            <a:lvl1pPr marL="0" indent="0" algn="ctr">
              <a:spcBef>
                <a:spcPts val="0"/>
              </a:spcBef>
              <a:buSzTx/>
              <a:buNone/>
              <a:defRPr sz="3800"/>
            </a:lvl1pPr>
          </a:lstStyle>
          <a:p>
            <a:pPr lvl="0"/>
            <a:r>
              <a:rPr lang="zh-CN" altLang="en-US"/>
              <a:t>单击此处编辑母版文本样式</a:t>
            </a:r>
          </a:p>
        </p:txBody>
      </p:sp>
      <p:sp>
        <p:nvSpPr>
          <p:cNvPr id="94" name="Shape 94"/>
          <p:cNvSpPr>
            <a:spLocks noGrp="1"/>
          </p:cNvSpPr>
          <p:nvPr>
            <p:ph type="body" sz="quarter" idx="14"/>
          </p:nvPr>
        </p:nvSpPr>
        <p:spPr>
          <a:xfrm>
            <a:off x="2387600" y="6045200"/>
            <a:ext cx="19621500" cy="889000"/>
          </a:xfrm>
          <a:prstGeom prst="rect">
            <a:avLst/>
          </a:prstGeom>
        </p:spPr>
        <p:txBody>
          <a:bodyPr>
            <a:spAutoFit/>
          </a:bodyPr>
          <a:lstStyle>
            <a:lvl1pPr marL="0" indent="0" algn="ctr">
              <a:spcBef>
                <a:spcPts val="0"/>
              </a:spcBef>
              <a:buSzTx/>
              <a:buNone/>
            </a:lvl1pPr>
          </a:lstStyle>
          <a:p>
            <a:pPr lvl="0"/>
            <a:r>
              <a:rPr lang="zh-CN" altLang="en-US"/>
              <a:t>单击此处编辑母版文本样式</a:t>
            </a:r>
          </a:p>
        </p:txBody>
      </p:sp>
      <p:sp>
        <p:nvSpPr>
          <p:cNvPr id="4" name="Shape 4"/>
          <p:cNvSpPr>
            <a:spLocks noGrp="1"/>
          </p:cNvSpPr>
          <p:nvPr>
            <p:ph type="sldNum" sz="quarter" idx="15"/>
          </p:nvPr>
        </p:nvSpPr>
        <p:spPr>
          <a:ln/>
        </p:spPr>
        <p:txBody>
          <a:bodyPr/>
          <a:lstStyle>
            <a:lvl1pPr>
              <a:defRPr/>
            </a:lvl1pPr>
          </a:lstStyle>
          <a:p>
            <a:pPr>
              <a:defRPr/>
            </a:pPr>
            <a:fld id="{D76BECC5-CE04-4580-AE98-1070E1060C92}" type="slidenum">
              <a:rPr/>
              <a:pPr>
                <a:defRPr/>
              </a:pPr>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24384000" cy="13716000"/>
          </a:xfrm>
          <a:prstGeom prst="rect">
            <a:avLst/>
          </a:prstGeom>
        </p:spPr>
        <p:txBody>
          <a:bodyPr lIns="91439" tIns="45719" rIns="91439" bIns="45719" anchor="t">
            <a:noAutofit/>
          </a:bodyPr>
          <a:lstStyle/>
          <a:p>
            <a:pPr lvl="0"/>
            <a:endParaRPr noProof="0">
              <a:sym typeface="Helvetica Light"/>
            </a:endParaRPr>
          </a:p>
        </p:txBody>
      </p:sp>
      <p:sp>
        <p:nvSpPr>
          <p:cNvPr id="3" name="Shape 4"/>
          <p:cNvSpPr>
            <a:spLocks noGrp="1"/>
          </p:cNvSpPr>
          <p:nvPr>
            <p:ph type="sldNum" sz="quarter" idx="14"/>
          </p:nvPr>
        </p:nvSpPr>
        <p:spPr>
          <a:ln/>
        </p:spPr>
        <p:txBody>
          <a:bodyPr/>
          <a:lstStyle>
            <a:lvl1pPr>
              <a:defRPr/>
            </a:lvl1pPr>
          </a:lstStyle>
          <a:p>
            <a:pPr>
              <a:defRPr/>
            </a:pPr>
            <a:fld id="{28FC8DC8-721D-49B0-A85F-9C83E97C1BBC}" type="slidenum">
              <a:rPr/>
              <a:pPr>
                <a:defRPr/>
              </a:pPr>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2" name="Shape 4"/>
          <p:cNvSpPr>
            <a:spLocks noGrp="1"/>
          </p:cNvSpPr>
          <p:nvPr>
            <p:ph type="sldNum" sz="quarter" idx="10"/>
          </p:nvPr>
        </p:nvSpPr>
        <p:spPr>
          <a:ln/>
        </p:spPr>
        <p:txBody>
          <a:bodyPr/>
          <a:lstStyle>
            <a:lvl1pPr>
              <a:defRPr/>
            </a:lvl1pPr>
          </a:lstStyle>
          <a:p>
            <a:pPr>
              <a:defRPr/>
            </a:pPr>
            <a:fld id="{65AC01ED-F2C9-4F42-A5C9-9E1653290769}" type="slidenum">
              <a:rPr/>
              <a:pPr>
                <a:defRPr/>
              </a:pPr>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lvl1pPr>
              <a:defRPr/>
            </a:lvl1pPr>
          </a:lstStyle>
          <a:p>
            <a:pPr>
              <a:defRPr/>
            </a:pPr>
            <a:fld id="{CCD70430-B508-4528-8CCF-2BC1167A9ECE}" type="slidenum">
              <a:rPr lang="en-US" altLang="zh-CN"/>
              <a:pPr>
                <a:defRPr/>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Shape 20"/>
          <p:cNvSpPr>
            <a:spLocks noGrp="1"/>
          </p:cNvSpPr>
          <p:nvPr>
            <p:ph type="pic" idx="13"/>
          </p:nvPr>
        </p:nvSpPr>
        <p:spPr>
          <a:xfrm>
            <a:off x="3125968" y="673100"/>
            <a:ext cx="18135601" cy="8737600"/>
          </a:xfrm>
          <a:prstGeom prst="rect">
            <a:avLst/>
          </a:prstGeom>
        </p:spPr>
        <p:txBody>
          <a:bodyPr lIns="91439" tIns="45719" rIns="91439" bIns="45719" anchor="t">
            <a:noAutofit/>
          </a:bodyPr>
          <a:lstStyle/>
          <a:p>
            <a:pPr lvl="0"/>
            <a:endParaRPr noProof="0">
              <a:sym typeface="Helvetica Light"/>
            </a:endParaRPr>
          </a:p>
        </p:txBody>
      </p:sp>
      <p:sp>
        <p:nvSpPr>
          <p:cNvPr id="21" name="Shape 21"/>
          <p:cNvSpPr>
            <a:spLocks noGrp="1"/>
          </p:cNvSpPr>
          <p:nvPr>
            <p:ph type="title"/>
          </p:nvPr>
        </p:nvSpPr>
        <p:spPr>
          <a:xfrm>
            <a:off x="635000" y="9448800"/>
            <a:ext cx="23114000" cy="2006600"/>
          </a:xfrm>
          <a:prstGeom prst="rect">
            <a:avLst/>
          </a:prstGeom>
        </p:spPr>
        <p:txBody>
          <a:bodyPr anchor="b"/>
          <a:lstStyle/>
          <a:p>
            <a:r>
              <a:rPr lang="zh-CN" altLang="en-US"/>
              <a:t>单击此处编辑母版标题样式</a:t>
            </a:r>
            <a:endParaRPr/>
          </a:p>
        </p:txBody>
      </p:sp>
      <p:sp>
        <p:nvSpPr>
          <p:cNvPr id="22" name="Shape 22"/>
          <p:cNvSpPr>
            <a:spLocks noGrp="1"/>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5" name="Shape 4"/>
          <p:cNvSpPr>
            <a:spLocks noGrp="1"/>
          </p:cNvSpPr>
          <p:nvPr>
            <p:ph type="sldNum" sz="quarter" idx="14"/>
          </p:nvPr>
        </p:nvSpPr>
        <p:spPr>
          <a:ln/>
        </p:spPr>
        <p:txBody>
          <a:bodyPr/>
          <a:lstStyle>
            <a:lvl1pPr>
              <a:defRPr/>
            </a:lvl1pPr>
          </a:lstStyle>
          <a:p>
            <a:pPr>
              <a:defRPr/>
            </a:pPr>
            <a:fld id="{242EB3EE-0EF9-4889-948C-301A2A261E9D}" type="slidenum">
              <a:rPr/>
              <a:pPr>
                <a:defRPr/>
              </a:pPr>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Shape 30"/>
          <p:cNvSpPr>
            <a:spLocks noGrp="1"/>
          </p:cNvSpPr>
          <p:nvPr>
            <p:ph type="title"/>
          </p:nvPr>
        </p:nvSpPr>
        <p:spPr>
          <a:xfrm>
            <a:off x="1778000" y="4533900"/>
            <a:ext cx="20828000" cy="4648200"/>
          </a:xfrm>
          <a:prstGeom prst="rect">
            <a:avLst/>
          </a:prstGeom>
        </p:spPr>
        <p:txBody>
          <a:bodyPr/>
          <a:lstStyle/>
          <a:p>
            <a:r>
              <a:rPr lang="zh-CN" altLang="en-US"/>
              <a:t>单击此处编辑母版标题样式</a:t>
            </a:r>
            <a:endParaRPr/>
          </a:p>
        </p:txBody>
      </p:sp>
      <p:sp>
        <p:nvSpPr>
          <p:cNvPr id="3" name="Shape 4"/>
          <p:cNvSpPr>
            <a:spLocks noGrp="1"/>
          </p:cNvSpPr>
          <p:nvPr>
            <p:ph type="sldNum" sz="quarter" idx="10"/>
          </p:nvPr>
        </p:nvSpPr>
        <p:spPr>
          <a:ln/>
        </p:spPr>
        <p:txBody>
          <a:bodyPr/>
          <a:lstStyle>
            <a:lvl1pPr>
              <a:defRPr/>
            </a:lvl1pPr>
          </a:lstStyle>
          <a:p>
            <a:pPr>
              <a:defRPr/>
            </a:pPr>
            <a:fld id="{97D64FCB-AF6C-4244-A4AB-080728DEE7B2}" type="slidenum">
              <a:rPr/>
              <a:pPr>
                <a:defRPr/>
              </a:pPr>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3165980" y="1104900"/>
            <a:ext cx="9525001" cy="11506200"/>
          </a:xfrm>
          <a:prstGeom prst="rect">
            <a:avLst/>
          </a:prstGeom>
        </p:spPr>
        <p:txBody>
          <a:bodyPr lIns="91439" tIns="45719" rIns="91439" bIns="45719" anchor="t">
            <a:noAutofit/>
          </a:bodyPr>
          <a:lstStyle/>
          <a:p>
            <a:pPr lvl="0"/>
            <a:endParaRPr noProof="0">
              <a:sym typeface="Helvetica Light"/>
            </a:endParaRPr>
          </a:p>
        </p:txBody>
      </p:sp>
      <p:sp>
        <p:nvSpPr>
          <p:cNvPr id="39" name="Shape 39"/>
          <p:cNvSpPr>
            <a:spLocks noGrp="1"/>
          </p:cNvSpPr>
          <p:nvPr>
            <p:ph type="title"/>
          </p:nvPr>
        </p:nvSpPr>
        <p:spPr>
          <a:xfrm>
            <a:off x="1651000" y="1104900"/>
            <a:ext cx="10223500" cy="5613400"/>
          </a:xfrm>
          <a:prstGeom prst="rect">
            <a:avLst/>
          </a:prstGeom>
        </p:spPr>
        <p:txBody>
          <a:bodyPr anchor="b"/>
          <a:lstStyle>
            <a:lvl1pPr>
              <a:defRPr sz="8400"/>
            </a:lvl1pPr>
          </a:lstStyle>
          <a:p>
            <a:r>
              <a:rPr lang="zh-CN" altLang="en-US"/>
              <a:t>单击此处编辑母版标题样式</a:t>
            </a:r>
            <a:endParaRPr/>
          </a:p>
        </p:txBody>
      </p:sp>
      <p:sp>
        <p:nvSpPr>
          <p:cNvPr id="40" name="Shape 40"/>
          <p:cNvSpPr>
            <a:spLocks noGrp="1"/>
          </p:cNvSpPr>
          <p:nvPr>
            <p:ph type="body" sz="quarter"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5" name="Shape 4"/>
          <p:cNvSpPr>
            <a:spLocks noGrp="1"/>
          </p:cNvSpPr>
          <p:nvPr>
            <p:ph type="sldNum" sz="quarter" idx="14"/>
          </p:nvPr>
        </p:nvSpPr>
        <p:spPr>
          <a:ln/>
        </p:spPr>
        <p:txBody>
          <a:bodyPr/>
          <a:lstStyle>
            <a:lvl1pPr>
              <a:defRPr/>
            </a:lvl1pPr>
          </a:lstStyle>
          <a:p>
            <a:pPr>
              <a:defRPr/>
            </a:pPr>
            <a:fld id="{1D311D84-FE9E-48DB-9641-8DDC4882034E}" type="slidenum">
              <a:rPr/>
              <a:pPr>
                <a:defRPr/>
              </a:pPr>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rPr lang="zh-CN" altLang="en-US"/>
              <a:t>单击此处编辑母版标题样式</a:t>
            </a:r>
            <a:endParaRPr/>
          </a:p>
        </p:txBody>
      </p:sp>
      <p:sp>
        <p:nvSpPr>
          <p:cNvPr id="3" name="Shape 4"/>
          <p:cNvSpPr>
            <a:spLocks noGrp="1"/>
          </p:cNvSpPr>
          <p:nvPr>
            <p:ph type="sldNum" sz="quarter" idx="10"/>
          </p:nvPr>
        </p:nvSpPr>
        <p:spPr>
          <a:ln/>
        </p:spPr>
        <p:txBody>
          <a:bodyPr/>
          <a:lstStyle>
            <a:lvl1pPr>
              <a:defRPr/>
            </a:lvl1pPr>
          </a:lstStyle>
          <a:p>
            <a:pPr>
              <a:defRPr/>
            </a:pPr>
            <a:fld id="{B7879597-B124-4E34-AA6B-D20374FA9D0A}" type="slidenum">
              <a:rPr/>
              <a:pPr>
                <a:defRPr/>
              </a:pPr>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rPr lang="zh-CN" altLang="en-US"/>
              <a:t>单击此处编辑母版标题样式</a:t>
            </a:r>
            <a:endParaRPr/>
          </a:p>
        </p:txBody>
      </p:sp>
      <p:sp>
        <p:nvSpPr>
          <p:cNvPr id="57" name="Shape 57"/>
          <p:cNvSpPr>
            <a:spLocks noGrp="1"/>
          </p:cNvSpPr>
          <p:nvPr>
            <p:ph type="body" idx="1"/>
          </p:nvPr>
        </p:nvSpPr>
        <p:spPr>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4" name="Shape 4"/>
          <p:cNvSpPr>
            <a:spLocks noGrp="1"/>
          </p:cNvSpPr>
          <p:nvPr>
            <p:ph type="sldNum" sz="quarter" idx="10"/>
          </p:nvPr>
        </p:nvSpPr>
        <p:spPr>
          <a:ln/>
        </p:spPr>
        <p:txBody>
          <a:bodyPr/>
          <a:lstStyle>
            <a:lvl1pPr>
              <a:defRPr/>
            </a:lvl1pPr>
          </a:lstStyle>
          <a:p>
            <a:pPr>
              <a:defRPr/>
            </a:pPr>
            <a:fld id="{F21345F4-CD85-4627-BDE0-BF6CD7F6D4D4}" type="slidenum">
              <a:rPr/>
              <a:pPr>
                <a:defRPr/>
              </a:pPr>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pPr lvl="0"/>
            <a:endParaRPr noProof="0">
              <a:sym typeface="Helvetica Light"/>
            </a:endParaRPr>
          </a:p>
        </p:txBody>
      </p:sp>
      <p:sp>
        <p:nvSpPr>
          <p:cNvPr id="66" name="Shape 66"/>
          <p:cNvSpPr>
            <a:spLocks noGrp="1"/>
          </p:cNvSpPr>
          <p:nvPr>
            <p:ph type="title"/>
          </p:nvPr>
        </p:nvSpPr>
        <p:spPr>
          <a:prstGeom prst="rect">
            <a:avLst/>
          </a:prstGeom>
        </p:spPr>
        <p:txBody>
          <a:bodyPr/>
          <a:lstStyle/>
          <a:p>
            <a:r>
              <a:rPr lang="zh-CN" altLang="en-US"/>
              <a:t>单击此处编辑母版标题样式</a:t>
            </a:r>
            <a:endParaRPr/>
          </a:p>
        </p:txBody>
      </p:sp>
      <p:sp>
        <p:nvSpPr>
          <p:cNvPr id="67" name="Shape 67"/>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5" name="Shape 4"/>
          <p:cNvSpPr>
            <a:spLocks noGrp="1"/>
          </p:cNvSpPr>
          <p:nvPr>
            <p:ph type="sldNum" sz="quarter" idx="14"/>
          </p:nvPr>
        </p:nvSpPr>
        <p:spPr>
          <a:ln/>
        </p:spPr>
        <p:txBody>
          <a:bodyPr/>
          <a:lstStyle>
            <a:lvl1pPr>
              <a:defRPr/>
            </a:lvl1pPr>
          </a:lstStyle>
          <a:p>
            <a:pPr>
              <a:defRPr/>
            </a:pPr>
            <a:fld id="{9CE497CF-C75B-42F9-9CEC-73228626BB12}" type="slidenum">
              <a:rPr/>
              <a:pPr>
                <a:defRPr/>
              </a:pPr>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Shape 75"/>
          <p:cNvSpPr>
            <a:spLocks noGrp="1"/>
          </p:cNvSpPr>
          <p:nvPr>
            <p:ph type="body" idx="1"/>
          </p:nvPr>
        </p:nvSpPr>
        <p:spPr>
          <a:xfrm>
            <a:off x="1689100" y="1778000"/>
            <a:ext cx="21005800" cy="101473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3" name="Shape 4"/>
          <p:cNvSpPr>
            <a:spLocks noGrp="1"/>
          </p:cNvSpPr>
          <p:nvPr>
            <p:ph type="sldNum" sz="quarter" idx="10"/>
          </p:nvPr>
        </p:nvSpPr>
        <p:spPr>
          <a:ln/>
        </p:spPr>
        <p:txBody>
          <a:bodyPr/>
          <a:lstStyle>
            <a:lvl1pPr>
              <a:defRPr/>
            </a:lvl1pPr>
          </a:lstStyle>
          <a:p>
            <a:pPr>
              <a:defRPr/>
            </a:pPr>
            <a:fld id="{36FD2A0E-D1ED-49FE-9612-117F64B3C30E}" type="slidenum">
              <a:rPr/>
              <a:pPr>
                <a:defRPr/>
              </a:pPr>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pPr lvl="0"/>
            <a:endParaRPr noProof="0">
              <a:sym typeface="Helvetica Light"/>
            </a:endParaRPr>
          </a:p>
        </p:txBody>
      </p:sp>
      <p:sp>
        <p:nvSpPr>
          <p:cNvPr id="84" name="Shape 84"/>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pPr lvl="0"/>
            <a:endParaRPr noProof="0">
              <a:sym typeface="Helvetica Light"/>
            </a:endParaRPr>
          </a:p>
        </p:txBody>
      </p:sp>
      <p:sp>
        <p:nvSpPr>
          <p:cNvPr id="85" name="Shape 85"/>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pPr lvl="0"/>
            <a:endParaRPr noProof="0">
              <a:sym typeface="Helvetica Light"/>
            </a:endParaRPr>
          </a:p>
        </p:txBody>
      </p:sp>
      <p:sp>
        <p:nvSpPr>
          <p:cNvPr id="5" name="Shape 4"/>
          <p:cNvSpPr>
            <a:spLocks noGrp="1"/>
          </p:cNvSpPr>
          <p:nvPr>
            <p:ph type="sldNum" sz="quarter" idx="16"/>
          </p:nvPr>
        </p:nvSpPr>
        <p:spPr>
          <a:ln/>
        </p:spPr>
        <p:txBody>
          <a:bodyPr/>
          <a:lstStyle>
            <a:lvl1pPr>
              <a:defRPr/>
            </a:lvl1pPr>
          </a:lstStyle>
          <a:p>
            <a:pPr>
              <a:defRPr/>
            </a:pPr>
            <a:fld id="{664FE43C-03C9-4CAE-BAFD-DB092A330536}" type="slidenum">
              <a:rPr/>
              <a:pPr>
                <a:defRPr/>
              </a:p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Shape 2"/>
          <p:cNvSpPr>
            <a:spLocks noGrp="1"/>
          </p:cNvSpPr>
          <p:nvPr>
            <p:ph type="title"/>
          </p:nvPr>
        </p:nvSpPr>
        <p:spPr bwMode="auto">
          <a:xfrm>
            <a:off x="1689100" y="952500"/>
            <a:ext cx="21005800" cy="2286000"/>
          </a:xfrm>
          <a:prstGeom prst="rect">
            <a:avLst/>
          </a:prstGeom>
          <a:noFill/>
          <a:ln w="12700">
            <a:noFill/>
            <a:miter lim="400000"/>
            <a:headEnd/>
            <a:tailEnd/>
          </a:ln>
        </p:spPr>
        <p:txBody>
          <a:bodyPr vert="horz" wrap="square" lIns="50800" tIns="50800" rIns="50800" bIns="50800" numCol="1" anchor="ctr" anchorCtr="0" compatLnSpc="1">
            <a:prstTxWarp prst="textNoShape">
              <a:avLst/>
            </a:prstTxWarp>
          </a:bodyPr>
          <a:lstStyle/>
          <a:p>
            <a:pPr lvl="0"/>
            <a:r>
              <a:rPr lang="zh-CN" altLang="en-US" smtClean="0">
                <a:sym typeface="Helvetica Light"/>
              </a:rPr>
              <a:t>标题文本</a:t>
            </a:r>
          </a:p>
        </p:txBody>
      </p:sp>
      <p:sp>
        <p:nvSpPr>
          <p:cNvPr id="1027" name="Shape 3"/>
          <p:cNvSpPr>
            <a:spLocks noGrp="1"/>
          </p:cNvSpPr>
          <p:nvPr>
            <p:ph type="body" idx="1"/>
          </p:nvPr>
        </p:nvSpPr>
        <p:spPr bwMode="auto">
          <a:xfrm>
            <a:off x="1689100" y="3238500"/>
            <a:ext cx="21005800" cy="9207500"/>
          </a:xfrm>
          <a:prstGeom prst="rect">
            <a:avLst/>
          </a:prstGeom>
          <a:noFill/>
          <a:ln w="12700">
            <a:noFill/>
            <a:miter lim="400000"/>
            <a:headEnd/>
            <a:tailEnd/>
          </a:ln>
        </p:spPr>
        <p:txBody>
          <a:bodyPr vert="horz" wrap="square" lIns="50800" tIns="50800" rIns="50800" bIns="50800" numCol="1" anchor="ctr" anchorCtr="0" compatLnSpc="1">
            <a:prstTxWarp prst="textNoShape">
              <a:avLst/>
            </a:prstTxWarp>
          </a:bodyPr>
          <a:lstStyle/>
          <a:p>
            <a:pPr lvl="0"/>
            <a:r>
              <a:rPr lang="zh-CN" altLang="en-US" smtClean="0">
                <a:sym typeface="Helvetica Light"/>
              </a:rPr>
              <a:t>正文级别 </a:t>
            </a:r>
            <a:r>
              <a:rPr lang="en-US" altLang="zh-CN" smtClean="0">
                <a:sym typeface="Helvetica Light"/>
              </a:rPr>
              <a:t>1</a:t>
            </a:r>
          </a:p>
          <a:p>
            <a:pPr lvl="1"/>
            <a:r>
              <a:rPr lang="zh-CN" altLang="en-US" smtClean="0">
                <a:sym typeface="Helvetica Light"/>
              </a:rPr>
              <a:t>正文级别 </a:t>
            </a:r>
            <a:r>
              <a:rPr lang="en-US" altLang="zh-CN" smtClean="0">
                <a:sym typeface="Helvetica Light"/>
              </a:rPr>
              <a:t>2</a:t>
            </a:r>
          </a:p>
          <a:p>
            <a:pPr lvl="2"/>
            <a:r>
              <a:rPr lang="zh-CN" altLang="en-US" smtClean="0">
                <a:sym typeface="Helvetica Light"/>
              </a:rPr>
              <a:t>正文级别 </a:t>
            </a:r>
            <a:r>
              <a:rPr lang="en-US" altLang="zh-CN" smtClean="0">
                <a:sym typeface="Helvetica Light"/>
              </a:rPr>
              <a:t>3</a:t>
            </a:r>
          </a:p>
          <a:p>
            <a:pPr lvl="3"/>
            <a:r>
              <a:rPr lang="zh-CN" altLang="en-US" smtClean="0">
                <a:sym typeface="Helvetica Light"/>
              </a:rPr>
              <a:t>正文级别 </a:t>
            </a:r>
            <a:r>
              <a:rPr lang="en-US" altLang="zh-CN" smtClean="0">
                <a:sym typeface="Helvetica Light"/>
              </a:rPr>
              <a:t>4</a:t>
            </a:r>
          </a:p>
          <a:p>
            <a:pPr lvl="4"/>
            <a:r>
              <a:rPr lang="zh-CN" altLang="en-US" smtClean="0">
                <a:sym typeface="Helvetica Light"/>
              </a:rPr>
              <a:t>正文级别 </a:t>
            </a:r>
            <a:r>
              <a:rPr lang="en-US" altLang="zh-CN" smtClean="0">
                <a:sym typeface="Helvetica Light"/>
              </a:rPr>
              <a:t>5</a:t>
            </a:r>
          </a:p>
        </p:txBody>
      </p:sp>
      <p:sp>
        <p:nvSpPr>
          <p:cNvPr id="4" name="Shape 4"/>
          <p:cNvSpPr>
            <a:spLocks noGrp="1"/>
          </p:cNvSpPr>
          <p:nvPr>
            <p:ph type="sldNum" sz="quarter" idx="2"/>
          </p:nvPr>
        </p:nvSpPr>
        <p:spPr>
          <a:xfrm>
            <a:off x="11931650" y="13081000"/>
            <a:ext cx="506413" cy="466725"/>
          </a:xfrm>
          <a:prstGeom prst="rect">
            <a:avLst/>
          </a:prstGeom>
          <a:ln w="12700">
            <a:miter lim="400000"/>
          </a:ln>
        </p:spPr>
        <p:txBody>
          <a:bodyPr wrap="none" lIns="50800" tIns="50800" rIns="50800" bIns="50800">
            <a:spAutoFit/>
          </a:bodyPr>
          <a:lstStyle>
            <a:lvl1pPr algn="ctr" fontAlgn="auto" hangingPunct="0">
              <a:spcBef>
                <a:spcPts val="0"/>
              </a:spcBef>
              <a:spcAft>
                <a:spcPts val="0"/>
              </a:spcAft>
              <a:defRPr sz="2400" kern="0">
                <a:latin typeface="+mn-lt"/>
                <a:ea typeface="+mn-ea"/>
                <a:cs typeface="+mn-cs"/>
              </a:defRPr>
            </a:lvl1pPr>
          </a:lstStyle>
          <a:p>
            <a:pPr>
              <a:defRPr/>
            </a:pPr>
            <a:fld id="{02413471-53F9-48BC-B4C7-1BB6ECB60670}" type="slidenum">
              <a:rPr/>
              <a:pPr>
                <a:defRPr/>
              </a:pPr>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algn="ctr" defTabSz="825500" rtl="0" eaLnBrk="0" fontAlgn="base" hangingPunct="0">
        <a:spcBef>
          <a:spcPct val="0"/>
        </a:spcBef>
        <a:spcAft>
          <a:spcPct val="0"/>
        </a:spcAft>
        <a:defRPr sz="11200">
          <a:solidFill>
            <a:srgbClr val="000000"/>
          </a:solidFill>
          <a:latin typeface="+mn-lt"/>
          <a:ea typeface="+mn-ea"/>
          <a:cs typeface="+mn-cs"/>
          <a:sym typeface="Helvetica Light"/>
        </a:defRPr>
      </a:lvl1pPr>
      <a:lvl2pPr algn="ctr" defTabSz="825500" rtl="0" eaLnBrk="0" fontAlgn="base" hangingPunct="0">
        <a:spcBef>
          <a:spcPct val="0"/>
        </a:spcBef>
        <a:spcAft>
          <a:spcPct val="0"/>
        </a:spcAft>
        <a:defRPr sz="11200">
          <a:solidFill>
            <a:srgbClr val="000000"/>
          </a:solidFill>
          <a:latin typeface="+mn-lt"/>
          <a:ea typeface="+mn-ea"/>
          <a:cs typeface="+mn-cs"/>
          <a:sym typeface="Helvetica Light"/>
        </a:defRPr>
      </a:lvl2pPr>
      <a:lvl3pPr algn="ctr" defTabSz="825500" rtl="0" eaLnBrk="0" fontAlgn="base" hangingPunct="0">
        <a:spcBef>
          <a:spcPct val="0"/>
        </a:spcBef>
        <a:spcAft>
          <a:spcPct val="0"/>
        </a:spcAft>
        <a:defRPr sz="11200">
          <a:solidFill>
            <a:srgbClr val="000000"/>
          </a:solidFill>
          <a:latin typeface="+mn-lt"/>
          <a:ea typeface="+mn-ea"/>
          <a:cs typeface="+mn-cs"/>
          <a:sym typeface="Helvetica Light"/>
        </a:defRPr>
      </a:lvl3pPr>
      <a:lvl4pPr algn="ctr" defTabSz="825500" rtl="0" eaLnBrk="0" fontAlgn="base" hangingPunct="0">
        <a:spcBef>
          <a:spcPct val="0"/>
        </a:spcBef>
        <a:spcAft>
          <a:spcPct val="0"/>
        </a:spcAft>
        <a:defRPr sz="11200">
          <a:solidFill>
            <a:srgbClr val="000000"/>
          </a:solidFill>
          <a:latin typeface="+mn-lt"/>
          <a:ea typeface="+mn-ea"/>
          <a:cs typeface="+mn-cs"/>
          <a:sym typeface="Helvetica Light"/>
        </a:defRPr>
      </a:lvl4pPr>
      <a:lvl5pPr algn="ctr" defTabSz="825500" rtl="0" eaLnBrk="0" fontAlgn="base" hangingPunct="0">
        <a:spcBef>
          <a:spcPct val="0"/>
        </a:spcBef>
        <a:spcAft>
          <a:spcPct val="0"/>
        </a:spcAft>
        <a:defRPr sz="11200">
          <a:solidFill>
            <a:srgbClr val="000000"/>
          </a:solidFill>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9pPr>
    </p:titleStyle>
    <p:bodyStyle>
      <a:lvl1pPr marL="635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1pPr>
      <a:lvl2pPr marL="1270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2pPr>
      <a:lvl3pPr marL="1905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3pPr>
      <a:lvl4pPr marL="2540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4pPr>
      <a:lvl5pPr marL="3175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5pPr>
      <a:lvl6pPr marL="3810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s>
</file>

<file path=ppt/slides/_rels/slide1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9.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0.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1.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2.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3.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4.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5.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6.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7.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4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8.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4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9.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4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0.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4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1.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4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2.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4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3.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4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4.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4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5" name="pasted-image.tiff"/>
          <p:cNvPicPr>
            <a:picLocks noChangeAspect="1"/>
          </p:cNvPicPr>
          <p:nvPr/>
        </p:nvPicPr>
        <p:blipFill>
          <a:blip r:embed="rId2"/>
          <a:srcRect/>
          <a:stretch>
            <a:fillRect/>
          </a:stretch>
        </p:blipFill>
        <p:spPr bwMode="auto">
          <a:xfrm>
            <a:off x="-28575" y="-171450"/>
            <a:ext cx="24441150" cy="15274925"/>
          </a:xfrm>
          <a:prstGeom prst="rect">
            <a:avLst/>
          </a:prstGeom>
          <a:noFill/>
          <a:ln w="12700">
            <a:noFill/>
            <a:miter lim="400000"/>
            <a:headEnd/>
            <a:tailEnd/>
          </a:ln>
        </p:spPr>
      </p:pic>
      <p:pic>
        <p:nvPicPr>
          <p:cNvPr id="16386" name="pasted-image.tiff"/>
          <p:cNvPicPr>
            <a:picLocks noChangeAspect="1"/>
          </p:cNvPicPr>
          <p:nvPr/>
        </p:nvPicPr>
        <p:blipFill>
          <a:blip r:embed="rId3"/>
          <a:srcRect/>
          <a:stretch>
            <a:fillRect/>
          </a:stretch>
        </p:blipFill>
        <p:spPr bwMode="auto">
          <a:xfrm>
            <a:off x="3905250" y="-1947863"/>
            <a:ext cx="21518563" cy="16111538"/>
          </a:xfrm>
          <a:prstGeom prst="rect">
            <a:avLst/>
          </a:prstGeom>
          <a:noFill/>
          <a:ln w="12700">
            <a:noFill/>
            <a:miter lim="400000"/>
            <a:headEnd/>
            <a:tailEnd/>
          </a:ln>
        </p:spPr>
      </p:pic>
      <p:pic>
        <p:nvPicPr>
          <p:cNvPr id="16387" name="pasted-image.tiff"/>
          <p:cNvPicPr>
            <a:picLocks noChangeAspect="1"/>
          </p:cNvPicPr>
          <p:nvPr/>
        </p:nvPicPr>
        <p:blipFill>
          <a:blip r:embed="rId4"/>
          <a:srcRect/>
          <a:stretch>
            <a:fillRect/>
          </a:stretch>
        </p:blipFill>
        <p:spPr bwMode="auto">
          <a:xfrm>
            <a:off x="-1346200" y="-414338"/>
            <a:ext cx="11014075" cy="14971713"/>
          </a:xfrm>
          <a:prstGeom prst="rect">
            <a:avLst/>
          </a:prstGeom>
          <a:noFill/>
          <a:ln w="12700">
            <a:noFill/>
            <a:miter lim="400000"/>
            <a:headEnd/>
            <a:tailEnd/>
          </a:ln>
        </p:spPr>
      </p:pic>
      <p:pic>
        <p:nvPicPr>
          <p:cNvPr id="16388" name="pasted-image.tiff"/>
          <p:cNvPicPr>
            <a:picLocks noChangeAspect="1"/>
          </p:cNvPicPr>
          <p:nvPr/>
        </p:nvPicPr>
        <p:blipFill>
          <a:blip r:embed="rId5"/>
          <a:srcRect/>
          <a:stretch>
            <a:fillRect/>
          </a:stretch>
        </p:blipFill>
        <p:spPr bwMode="auto">
          <a:xfrm>
            <a:off x="19877088" y="10466388"/>
            <a:ext cx="3208337" cy="2114550"/>
          </a:xfrm>
          <a:prstGeom prst="rect">
            <a:avLst/>
          </a:prstGeom>
          <a:noFill/>
          <a:ln w="12700">
            <a:noFill/>
            <a:miter lim="400000"/>
            <a:headEnd/>
            <a:tailEnd/>
          </a:ln>
        </p:spPr>
      </p:pic>
      <p:sp>
        <p:nvSpPr>
          <p:cNvPr id="16389" name="Shape 123"/>
          <p:cNvSpPr>
            <a:spLocks noChangeArrowheads="1"/>
          </p:cNvSpPr>
          <p:nvPr/>
        </p:nvSpPr>
        <p:spPr bwMode="auto">
          <a:xfrm>
            <a:off x="5135563" y="4589463"/>
            <a:ext cx="8570912" cy="1350962"/>
          </a:xfrm>
          <a:prstGeom prst="rect">
            <a:avLst/>
          </a:prstGeom>
          <a:noFill/>
          <a:ln w="12700">
            <a:noFill/>
            <a:miter lim="400000"/>
            <a:headEnd/>
            <a:tailEnd/>
          </a:ln>
        </p:spPr>
        <p:txBody>
          <a:bodyPr wrap="none" lIns="50800" tIns="50800" rIns="50800" bIns="50800" anchor="ctr">
            <a:spAutoFit/>
          </a:bodyPr>
          <a:lstStyle/>
          <a:p>
            <a:pPr hangingPunct="0"/>
            <a:r>
              <a:rPr lang="en-US" altLang="zh-CN" sz="8200">
                <a:solidFill>
                  <a:srgbClr val="FFFFFF"/>
                </a:solidFill>
                <a:latin typeface="Helvetica Light"/>
              </a:rPr>
              <a:t>HTML </a:t>
            </a:r>
            <a:r>
              <a:rPr lang="zh-CN" altLang="en-US" sz="8200">
                <a:solidFill>
                  <a:srgbClr val="FFFFFF"/>
                </a:solidFill>
                <a:latin typeface="Helvetica Light"/>
              </a:rPr>
              <a:t>正则表达式</a:t>
            </a:r>
          </a:p>
        </p:txBody>
      </p:sp>
      <p:pic>
        <p:nvPicPr>
          <p:cNvPr id="16390" name="pasted-image.tiff"/>
          <p:cNvPicPr>
            <a:picLocks noChangeAspect="1"/>
          </p:cNvPicPr>
          <p:nvPr/>
        </p:nvPicPr>
        <p:blipFill>
          <a:blip r:embed="rId6"/>
          <a:srcRect/>
          <a:stretch>
            <a:fillRect/>
          </a:stretch>
        </p:blipFill>
        <p:spPr bwMode="auto">
          <a:xfrm>
            <a:off x="1966913" y="3762375"/>
            <a:ext cx="18000662" cy="3595688"/>
          </a:xfrm>
          <a:prstGeom prst="rect">
            <a:avLst/>
          </a:prstGeom>
          <a:noFill/>
          <a:ln w="12700">
            <a:noFill/>
            <a:miter lim="400000"/>
            <a:headEnd/>
            <a:tailEnd/>
          </a:ln>
        </p:spPr>
      </p:pic>
      <p:sp>
        <p:nvSpPr>
          <p:cNvPr id="16391" name="Shape 125"/>
          <p:cNvSpPr>
            <a:spLocks noChangeArrowheads="1"/>
          </p:cNvSpPr>
          <p:nvPr/>
        </p:nvSpPr>
        <p:spPr bwMode="auto">
          <a:xfrm>
            <a:off x="5145088" y="6011863"/>
            <a:ext cx="7620000" cy="80962"/>
          </a:xfrm>
          <a:prstGeom prst="rect">
            <a:avLst/>
          </a:prstGeom>
          <a:solidFill>
            <a:srgbClr val="FFFFFF"/>
          </a:solidFill>
          <a:ln w="12700">
            <a:noFill/>
            <a:miter lim="400000"/>
            <a:headEnd/>
            <a:tailEnd/>
          </a:ln>
        </p:spPr>
        <p:txBody>
          <a:bodyPr lIns="50800" tIns="50800" rIns="50800" bIns="50800" anchor="ctr"/>
          <a:lstStyle/>
          <a:p>
            <a:pPr algn="ctr" hangingPunct="0"/>
            <a:endParaRPr lang="zh-CN" altLang="en-US" sz="3200">
              <a:solidFill>
                <a:srgbClr val="FFFFFF"/>
              </a:solidFill>
              <a:latin typeface="Helvetica Light"/>
            </a:endParaRPr>
          </a:p>
        </p:txBody>
      </p:sp>
      <p:sp>
        <p:nvSpPr>
          <p:cNvPr id="16392" name="Shape 126"/>
          <p:cNvSpPr>
            <a:spLocks noChangeArrowheads="1"/>
          </p:cNvSpPr>
          <p:nvPr/>
        </p:nvSpPr>
        <p:spPr bwMode="auto">
          <a:xfrm>
            <a:off x="5426075" y="6380163"/>
            <a:ext cx="2552700" cy="706437"/>
          </a:xfrm>
          <a:prstGeom prst="rect">
            <a:avLst/>
          </a:prstGeom>
          <a:noFill/>
          <a:ln w="12700">
            <a:noFill/>
            <a:miter lim="400000"/>
            <a:headEnd/>
            <a:tailEnd/>
          </a:ln>
        </p:spPr>
        <p:txBody>
          <a:bodyPr wrap="none" lIns="50800" tIns="50800" rIns="50800" bIns="50800" anchor="ctr">
            <a:spAutoFit/>
          </a:bodyPr>
          <a:lstStyle/>
          <a:p>
            <a:pPr hangingPunct="0"/>
            <a:r>
              <a:rPr lang="zh-CN" altLang="en-US" sz="4800">
                <a:solidFill>
                  <a:srgbClr val="FFFFFF"/>
                </a:solidFill>
                <a:latin typeface="Helvetica Light"/>
              </a:rPr>
              <a:t>课程介绍</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6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3277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32771" name="Text Box 8"/>
          <p:cNvSpPr txBox="1">
            <a:spLocks noChangeArrowheads="1"/>
          </p:cNvSpPr>
          <p:nvPr/>
        </p:nvSpPr>
        <p:spPr bwMode="auto">
          <a:xfrm>
            <a:off x="2235200" y="2825750"/>
            <a:ext cx="21261388" cy="8016875"/>
          </a:xfrm>
          <a:prstGeom prst="rect">
            <a:avLst/>
          </a:prstGeom>
          <a:noFill/>
          <a:ln w="9525">
            <a:noFill/>
            <a:miter lim="800000"/>
            <a:headEnd/>
            <a:tailEnd/>
          </a:ln>
        </p:spPr>
        <p:txBody>
          <a:bodyPr>
            <a:spAutoFit/>
          </a:bodyPr>
          <a:lstStyle/>
          <a:p>
            <a:pPr defTabSz="914400"/>
            <a:r>
              <a:rPr lang="en-US" altLang="en-US" sz="4000">
                <a:solidFill>
                  <a:srgbClr val="FF0000"/>
                </a:solidFill>
                <a:latin typeface="微软雅黑" pitchFamily="34" charset="-122"/>
                <a:ea typeface="微软雅黑" pitchFamily="34" charset="-122"/>
              </a:rPr>
              <a:t>(1)i修饰符，表示正则检索内容时不区分大小写</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例如：</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使用i修饰符，在str中检索frank出现的第一次下标</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 = 'Hello Frank! GoodBye Frank!';</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first_index = str.search(/frank/i);</a:t>
            </a:r>
          </a:p>
          <a:p>
            <a:pPr defTabSz="914400"/>
            <a:r>
              <a:rPr lang="en-US" altLang="en-US" sz="4000">
                <a:solidFill>
                  <a:schemeClr val="tx2"/>
                </a:solidFill>
                <a:latin typeface="微软雅黑" pitchFamily="34" charset="-122"/>
                <a:ea typeface="微软雅黑" pitchFamily="34" charset="-122"/>
              </a:rPr>
              <a:t>                  console.log(first_index);</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代码的执行结果是：6</a:t>
            </a:r>
          </a:p>
          <a:p>
            <a:pPr defTabSz="914400"/>
            <a:r>
              <a:rPr lang="en-US" altLang="en-US"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不使用i修饰符，在str中检索frank出现的第一次下标</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 = 'Hello Frank! GoodBye Frank!';</a:t>
            </a:r>
          </a:p>
          <a:p>
            <a:pPr defTabSz="914400"/>
            <a:r>
              <a:rPr lang="en-US" altLang="en-US" sz="4000">
                <a:solidFill>
                  <a:schemeClr val="tx2"/>
                </a:solidFill>
                <a:latin typeface="微软雅黑" pitchFamily="34" charset="-122"/>
                <a:ea typeface="微软雅黑" pitchFamily="34" charset="-122"/>
              </a:rPr>
              <a:t>                  var first_index = str.search(/frank/);</a:t>
            </a:r>
          </a:p>
          <a:p>
            <a:pPr defTabSz="914400"/>
            <a:r>
              <a:rPr lang="en-US" altLang="en-US" sz="4000">
                <a:solidFill>
                  <a:schemeClr val="tx2"/>
                </a:solidFill>
                <a:latin typeface="微软雅黑" pitchFamily="34" charset="-122"/>
                <a:ea typeface="微软雅黑" pitchFamily="34" charset="-122"/>
              </a:rPr>
              <a:t>                  console.log(first_index);</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代码的执行结果是：-1</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3481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34819" name="Text Box 8"/>
          <p:cNvSpPr txBox="1">
            <a:spLocks noChangeArrowheads="1"/>
          </p:cNvSpPr>
          <p:nvPr/>
        </p:nvSpPr>
        <p:spPr bwMode="auto">
          <a:xfrm>
            <a:off x="2235200" y="2801938"/>
            <a:ext cx="21261388" cy="8016875"/>
          </a:xfrm>
          <a:prstGeom prst="rect">
            <a:avLst/>
          </a:prstGeom>
          <a:noFill/>
          <a:ln w="9525">
            <a:noFill/>
            <a:miter lim="800000"/>
            <a:headEnd/>
            <a:tailEnd/>
          </a:ln>
        </p:spPr>
        <p:txBody>
          <a:bodyPr>
            <a:spAutoFit/>
          </a:bodyPr>
          <a:lstStyle/>
          <a:p>
            <a:pPr defTabSz="914400"/>
            <a:r>
              <a:rPr lang="en-US" altLang="en-US" sz="4000">
                <a:solidFill>
                  <a:srgbClr val="FF0000"/>
                </a:solidFill>
                <a:latin typeface="微软雅黑" pitchFamily="34" charset="-122"/>
                <a:ea typeface="微软雅黑" pitchFamily="34" charset="-122"/>
              </a:rPr>
              <a:t>(2)g修饰符，表示正则检索内容时采用全局匹配，而不是找到第一个就停止。</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例如：</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使用g修饰符，在str中替换所有的Frank为frankenStein</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 = 'Hello Frank! GoodBye Frank!';</a:t>
            </a:r>
          </a:p>
          <a:p>
            <a:pPr defTabSz="914400"/>
            <a:r>
              <a:rPr lang="en-US" altLang="en-US" sz="4000">
                <a:solidFill>
                  <a:schemeClr val="tx2"/>
                </a:solidFill>
                <a:latin typeface="微软雅黑" pitchFamily="34" charset="-122"/>
                <a:ea typeface="微软雅黑" pitchFamily="34" charset="-122"/>
              </a:rPr>
              <a:t>                  var newStr = str.search(/frank/gi,'frankenStein');</a:t>
            </a:r>
          </a:p>
          <a:p>
            <a:pPr defTabSz="914400"/>
            <a:r>
              <a:rPr lang="en-US" altLang="en-US" sz="4000">
                <a:solidFill>
                  <a:schemeClr val="tx2"/>
                </a:solidFill>
                <a:latin typeface="微软雅黑" pitchFamily="34" charset="-122"/>
                <a:ea typeface="微软雅黑" pitchFamily="34" charset="-122"/>
              </a:rPr>
              <a:t>                  console.log(newStr);</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代码的执行结果是：Hello frankenStein! GoodBye frankenStein!</a:t>
            </a:r>
          </a:p>
          <a:p>
            <a:pPr defTabSz="914400"/>
            <a:r>
              <a:rPr lang="en-US" altLang="en-US"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不使用g修饰符，在str中替换所有的Frank为frankenStein</a:t>
            </a:r>
          </a:p>
          <a:p>
            <a:pPr defTabSz="914400"/>
            <a:r>
              <a:rPr lang="en-US" altLang="en-US" sz="4000">
                <a:solidFill>
                  <a:schemeClr val="tx2"/>
                </a:solidFill>
                <a:latin typeface="微软雅黑" pitchFamily="34" charset="-122"/>
                <a:ea typeface="微软雅黑" pitchFamily="34" charset="-122"/>
              </a:rPr>
              <a:t>                  var str = 'Hello Frank! GoodBye Frank!';</a:t>
            </a:r>
          </a:p>
          <a:p>
            <a:pPr defTabSz="914400"/>
            <a:r>
              <a:rPr lang="en-US" altLang="en-US" sz="4000">
                <a:solidFill>
                  <a:schemeClr val="tx2"/>
                </a:solidFill>
                <a:latin typeface="微软雅黑" pitchFamily="34" charset="-122"/>
                <a:ea typeface="微软雅黑" pitchFamily="34" charset="-122"/>
              </a:rPr>
              <a:t>                  var newStr = str.search(/frank/i,'frankenStein');</a:t>
            </a:r>
          </a:p>
          <a:p>
            <a:pPr defTabSz="914400"/>
            <a:r>
              <a:rPr lang="en-US" altLang="en-US" sz="4000">
                <a:solidFill>
                  <a:schemeClr val="tx2"/>
                </a:solidFill>
                <a:latin typeface="微软雅黑" pitchFamily="34" charset="-122"/>
                <a:ea typeface="微软雅黑" pitchFamily="34" charset="-122"/>
              </a:rPr>
              <a:t>                  console.log(newStr);</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代码的执行结果是：Hello frankenStein! GoodBye Frank!</a:t>
            </a:r>
            <a:endParaRPr lang="en-US" altLang="zh-CN" sz="4000">
              <a:solidFill>
                <a:schemeClr val="tx2"/>
              </a:solidFill>
              <a:latin typeface="微软雅黑" pitchFamily="34" charset="-122"/>
              <a:ea typeface="微软雅黑" pitchFamily="34" charset="-122"/>
            </a:endParaRPr>
          </a:p>
        </p:txBody>
      </p:sp>
      <p:sp>
        <p:nvSpPr>
          <p:cNvPr id="34820" name="Text Box 8"/>
          <p:cNvSpPr txBox="1">
            <a:spLocks noChangeArrowheads="1"/>
          </p:cNvSpPr>
          <p:nvPr/>
        </p:nvSpPr>
        <p:spPr bwMode="auto">
          <a:xfrm>
            <a:off x="2235200" y="11988800"/>
            <a:ext cx="21261388" cy="7016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(3)m修饰符，表示匹配换行符两端的潜在匹配，对正则中的^$符号会有影响（不常用）</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3686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36867" name="Text Box 8"/>
          <p:cNvSpPr txBox="1">
            <a:spLocks noChangeArrowheads="1"/>
          </p:cNvSpPr>
          <p:nvPr/>
        </p:nvSpPr>
        <p:spPr bwMode="auto">
          <a:xfrm>
            <a:off x="2235200" y="2825750"/>
            <a:ext cx="21261388" cy="31400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2.2 </a:t>
            </a:r>
            <a:r>
              <a:rPr lang="zh-CN" altLang="en-US" sz="4000">
                <a:solidFill>
                  <a:schemeClr val="tx2"/>
                </a:solidFill>
                <a:latin typeface="微软雅黑" pitchFamily="34" charset="-122"/>
                <a:ea typeface="微软雅黑" pitchFamily="34" charset="-122"/>
              </a:rPr>
              <a:t>检索模式</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正则表达式的检索模式，用于指定正则采用何种方式进行内容的检索。</a:t>
            </a:r>
          </a:p>
          <a:p>
            <a:pPr defTabSz="914400"/>
            <a:r>
              <a:rPr lang="zh-CN" altLang="en-US" sz="4000">
                <a:solidFill>
                  <a:schemeClr val="tx2"/>
                </a:solidFill>
                <a:latin typeface="微软雅黑" pitchFamily="34" charset="-122"/>
                <a:ea typeface="微软雅黑" pitchFamily="34" charset="-122"/>
              </a:rPr>
              <a:t>	常见的检索模式有</a:t>
            </a:r>
            <a:r>
              <a:rPr lang="zh-CN" altLang="en-US" sz="4000">
                <a:solidFill>
                  <a:srgbClr val="FF0000"/>
                </a:solidFill>
                <a:latin typeface="微软雅黑" pitchFamily="34" charset="-122"/>
                <a:ea typeface="微软雅黑" pitchFamily="34" charset="-122"/>
              </a:rPr>
              <a:t>表达式模式、元字符模式和量词模式</a:t>
            </a:r>
            <a:r>
              <a:rPr lang="zh-CN" altLang="en-US" sz="4000">
                <a:solidFill>
                  <a:schemeClr val="tx2"/>
                </a:solidFill>
                <a:latin typeface="微软雅黑" pitchFamily="34" charset="-122"/>
                <a:ea typeface="微软雅黑" pitchFamily="34" charset="-122"/>
              </a:rPr>
              <a:t>三种。</a:t>
            </a:r>
          </a:p>
          <a:p>
            <a:pPr defTabSz="914400"/>
            <a:r>
              <a:rPr lang="zh-CN" altLang="en-US" sz="4000">
                <a:solidFill>
                  <a:schemeClr val="tx2"/>
                </a:solidFill>
                <a:latin typeface="微软雅黑" pitchFamily="34" charset="-122"/>
                <a:ea typeface="微软雅黑" pitchFamily="34" charset="-122"/>
              </a:rPr>
              <a:t>	他们并不互相独立而是相辅相成的关系，就像修饰符可以多个一起使用一样。</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3891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38915" name="Text Box 8"/>
          <p:cNvSpPr txBox="1">
            <a:spLocks noChangeArrowheads="1"/>
          </p:cNvSpPr>
          <p:nvPr/>
        </p:nvSpPr>
        <p:spPr bwMode="auto">
          <a:xfrm>
            <a:off x="2235200" y="2897188"/>
            <a:ext cx="21261388" cy="49688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(1)</a:t>
            </a:r>
            <a:r>
              <a:rPr lang="en-US" altLang="zh-CN" sz="4000">
                <a:solidFill>
                  <a:schemeClr val="tx2"/>
                </a:solidFill>
                <a:latin typeface="微软雅黑" pitchFamily="34" charset="-122"/>
                <a:ea typeface="微软雅黑" pitchFamily="34" charset="-122"/>
              </a:rPr>
              <a:t>表达式</a:t>
            </a:r>
            <a:r>
              <a:rPr lang="zh-CN" altLang="en-US" sz="4000">
                <a:solidFill>
                  <a:schemeClr val="tx2"/>
                </a:solidFill>
                <a:latin typeface="微软雅黑" pitchFamily="34" charset="-122"/>
                <a:ea typeface="微软雅黑" pitchFamily="34" charset="-122"/>
              </a:rPr>
              <a:t>模式</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正则表达式的书写方式是通过表达式编写的模式称为表达式模式。</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常见的表达式模式有以下三种</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a) [abc]</a:t>
            </a:r>
          </a:p>
          <a:p>
            <a:pPr defTabSz="914400"/>
            <a:r>
              <a:rPr lang="en-US" altLang="zh-CN" sz="4000">
                <a:solidFill>
                  <a:srgbClr val="FF0000"/>
                </a:solidFill>
                <a:latin typeface="微软雅黑" pitchFamily="34" charset="-122"/>
                <a:ea typeface="微软雅黑" pitchFamily="34" charset="-122"/>
              </a:rPr>
              <a:t>		b) [0-9]</a:t>
            </a:r>
          </a:p>
          <a:p>
            <a:pPr defTabSz="914400"/>
            <a:r>
              <a:rPr lang="en-US" altLang="zh-CN" sz="4000">
                <a:solidFill>
                  <a:srgbClr val="FF0000"/>
                </a:solidFill>
                <a:latin typeface="微软雅黑" pitchFamily="34" charset="-122"/>
                <a:ea typeface="微软雅黑" pitchFamily="34" charset="-122"/>
              </a:rPr>
              <a:t>		c) [m|n]</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每一种模式中的内容都是表示一类值，而不是字面的含义。</a:t>
            </a:r>
          </a:p>
          <a:p>
            <a:pPr defTabSz="914400"/>
            <a:r>
              <a:rPr lang="en-US" altLang="zh-CN" sz="4000">
                <a:solidFill>
                  <a:schemeClr val="tx2"/>
                </a:solidFill>
                <a:ea typeface="微软雅黑" pitchFamily="34" charset="-122"/>
              </a:rPr>
              <a:t>	</a:t>
            </a:r>
            <a:r>
              <a:rPr lang="en-US" altLang="en-US" sz="4000">
                <a:solidFill>
                  <a:schemeClr val="tx2"/>
                </a:solidFill>
                <a:ea typeface="微软雅黑" pitchFamily="34" charset="-122"/>
              </a:rPr>
              <a:t>一个方括号代表一个字符。</a:t>
            </a:r>
            <a:endParaRPr lang="zh-CN" altLang="en-US" sz="4000">
              <a:solidFill>
                <a:schemeClr val="tx2"/>
              </a:solidFill>
              <a:ea typeface="微软雅黑" pitchFamily="34" charset="-122"/>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4096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40963" name="Text Box 8"/>
          <p:cNvSpPr txBox="1">
            <a:spLocks noChangeArrowheads="1"/>
          </p:cNvSpPr>
          <p:nvPr/>
        </p:nvSpPr>
        <p:spPr bwMode="auto">
          <a:xfrm>
            <a:off x="2235200" y="2816225"/>
            <a:ext cx="22629813" cy="10455275"/>
          </a:xfrm>
          <a:prstGeom prst="rect">
            <a:avLst/>
          </a:prstGeom>
          <a:noFill/>
          <a:ln w="9525">
            <a:noFill/>
            <a:miter lim="800000"/>
            <a:headEnd/>
            <a:tailEnd/>
          </a:ln>
        </p:spPr>
        <p:txBody>
          <a:bodyPr>
            <a:spAutoFit/>
          </a:bodyPr>
          <a:lstStyle/>
          <a:p>
            <a:pPr defTabSz="914400"/>
            <a:r>
              <a:rPr lang="en-US" altLang="en-US" sz="4000">
                <a:solidFill>
                  <a:srgbClr val="FF0000"/>
                </a:solidFill>
                <a:latin typeface="微软雅黑" pitchFamily="34" charset="-122"/>
                <a:ea typeface="微软雅黑" pitchFamily="34" charset="-122"/>
              </a:rPr>
              <a:t>[abc]：在指定字符串中检索，查找任何满足【存在于方括号中】规则的字符或字符串。</a:t>
            </a:r>
          </a:p>
          <a:p>
            <a:pPr defTabSz="914400"/>
            <a:r>
              <a:rPr lang="en-US" altLang="en-US" sz="4000">
                <a:solidFill>
                  <a:srgbClr val="FF0000"/>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例如：</a:t>
            </a:r>
          </a:p>
          <a:p>
            <a:pPr defTabSz="914400"/>
            <a:r>
              <a:rPr lang="en-US" altLang="en-US" sz="4000">
                <a:solidFill>
                  <a:schemeClr val="tx2"/>
                </a:solidFill>
                <a:latin typeface="微软雅黑" pitchFamily="34" charset="-122"/>
                <a:ea typeface="微软雅黑" pitchFamily="34" charset="-122"/>
              </a:rPr>
              <a:t>                  在str中替换所有:只要满足【是a、b当中之一】的字符为(frank)</a:t>
            </a:r>
          </a:p>
          <a:p>
            <a:pPr defTabSz="914400"/>
            <a:r>
              <a:rPr lang="en-US" altLang="en-US" sz="4000">
                <a:solidFill>
                  <a:schemeClr val="tx2"/>
                </a:solidFill>
                <a:latin typeface="微软雅黑" pitchFamily="34" charset="-122"/>
                <a:ea typeface="微软雅黑" pitchFamily="34" charset="-122"/>
              </a:rPr>
              <a:t>                  var str = '12abc12ABC';</a:t>
            </a:r>
          </a:p>
          <a:p>
            <a:pPr defTabSz="914400"/>
            <a:r>
              <a:rPr lang="en-US" altLang="en-US" sz="4000">
                <a:solidFill>
                  <a:schemeClr val="tx2"/>
                </a:solidFill>
                <a:latin typeface="微软雅黑" pitchFamily="34" charset="-122"/>
                <a:ea typeface="微软雅黑" pitchFamily="34" charset="-122"/>
              </a:rPr>
              <a:t>                  var newStr = str.replace(/[ab]/gi,'(frank)');</a:t>
            </a:r>
          </a:p>
          <a:p>
            <a:pPr defTabSz="914400"/>
            <a:r>
              <a:rPr lang="en-US" altLang="en-US" sz="4000">
                <a:solidFill>
                  <a:schemeClr val="tx2"/>
                </a:solidFill>
                <a:latin typeface="微软雅黑" pitchFamily="34" charset="-122"/>
                <a:ea typeface="微软雅黑" pitchFamily="34" charset="-122"/>
              </a:rPr>
              <a:t>                  console.log(newStr);//12(frank)(frank)c12(frank)(frank)C</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正则不只是能替换英文，对于中文正则仍然生效</a:t>
            </a:r>
          </a:p>
          <a:p>
            <a:pPr defTabSz="914400"/>
            <a:r>
              <a:rPr lang="en-US" altLang="en-US" sz="4000">
                <a:solidFill>
                  <a:schemeClr val="tx2"/>
                </a:solidFill>
                <a:latin typeface="微软雅黑" pitchFamily="34" charset="-122"/>
                <a:ea typeface="微软雅黑" pitchFamily="34" charset="-122"/>
              </a:rPr>
              <a:t>                  var str = '你好，弗兰克！再见，弗兰克！';</a:t>
            </a:r>
          </a:p>
          <a:p>
            <a:pPr defTabSz="914400"/>
            <a:r>
              <a:rPr lang="en-US" altLang="en-US" sz="4000">
                <a:solidFill>
                  <a:schemeClr val="tx2"/>
                </a:solidFill>
                <a:latin typeface="微软雅黑" pitchFamily="34" charset="-122"/>
                <a:ea typeface="微软雅黑" pitchFamily="34" charset="-122"/>
              </a:rPr>
              <a:t>                  var newStr = str.replace(/[弗兰克]/g,'(frank)');</a:t>
            </a:r>
          </a:p>
          <a:p>
            <a:pPr defTabSz="914400"/>
            <a:r>
              <a:rPr lang="en-US" altLang="en-US" sz="4000">
                <a:solidFill>
                  <a:schemeClr val="tx2"/>
                </a:solidFill>
                <a:latin typeface="微软雅黑" pitchFamily="34" charset="-122"/>
                <a:ea typeface="微软雅黑" pitchFamily="34" charset="-122"/>
              </a:rPr>
              <a:t>                  console.log(newStr);//你好，(frank)(frank)(frank)！再见，(frank)(frank)(frank)！</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正则匹配字符串时采用多个方括号即可</a:t>
            </a:r>
          </a:p>
          <a:p>
            <a:pPr defTabSz="914400"/>
            <a:r>
              <a:rPr lang="en-US" altLang="en-US" sz="4000">
                <a:solidFill>
                  <a:schemeClr val="tx2"/>
                </a:solidFill>
                <a:latin typeface="微软雅黑" pitchFamily="34" charset="-122"/>
                <a:ea typeface="微软雅黑" pitchFamily="34" charset="-122"/>
              </a:rPr>
              <a:t>                  var str = '你好，弗兰克！再见，弗兰克！';</a:t>
            </a:r>
          </a:p>
          <a:p>
            <a:pPr defTabSz="914400"/>
            <a:r>
              <a:rPr lang="en-US" altLang="en-US" sz="4000">
                <a:solidFill>
                  <a:schemeClr val="tx2"/>
                </a:solidFill>
                <a:latin typeface="微软雅黑" pitchFamily="34" charset="-122"/>
                <a:ea typeface="微软雅黑" pitchFamily="34" charset="-122"/>
              </a:rPr>
              <a:t>                  var newStr = str.replace(/[弗][兰][克]/g,'(frank)');</a:t>
            </a:r>
          </a:p>
          <a:p>
            <a:pPr defTabSz="914400"/>
            <a:r>
              <a:rPr lang="en-US" altLang="en-US" sz="4000">
                <a:solidFill>
                  <a:schemeClr val="tx2"/>
                </a:solidFill>
                <a:latin typeface="微软雅黑" pitchFamily="34" charset="-122"/>
                <a:ea typeface="微软雅黑" pitchFamily="34" charset="-122"/>
              </a:rPr>
              <a:t>                  console.log(newStr);//你好，(frank)！再见，(frank)！</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0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4301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43011" name="Text Box 8"/>
          <p:cNvSpPr txBox="1">
            <a:spLocks noChangeArrowheads="1"/>
          </p:cNvSpPr>
          <p:nvPr/>
        </p:nvSpPr>
        <p:spPr bwMode="auto">
          <a:xfrm>
            <a:off x="2235200" y="2816225"/>
            <a:ext cx="20686713" cy="10455275"/>
          </a:xfrm>
          <a:prstGeom prst="rect">
            <a:avLst/>
          </a:prstGeom>
          <a:noFill/>
          <a:ln w="9525">
            <a:noFill/>
            <a:miter lim="800000"/>
            <a:headEnd/>
            <a:tailEnd/>
          </a:ln>
        </p:spPr>
        <p:txBody>
          <a:bodyPr>
            <a:spAutoFit/>
          </a:bodyPr>
          <a:lstStyle/>
          <a:p>
            <a:pPr defTabSz="914400"/>
            <a:r>
              <a:rPr lang="en-US" altLang="en-US" sz="4000">
                <a:solidFill>
                  <a:srgbClr val="FF0000"/>
                </a:solidFill>
                <a:latin typeface="微软雅黑" pitchFamily="34" charset="-122"/>
                <a:ea typeface="微软雅黑" pitchFamily="34" charset="-122"/>
              </a:rPr>
              <a:t>[0-9]：</a:t>
            </a:r>
            <a:r>
              <a:rPr lang="en-US" altLang="zh-CN" sz="4000">
                <a:solidFill>
                  <a:srgbClr val="FF0000"/>
                </a:solidFill>
                <a:latin typeface="微软雅黑" pitchFamily="34" charset="-122"/>
                <a:ea typeface="微软雅黑" pitchFamily="34" charset="-122"/>
              </a:rPr>
              <a:t> </a:t>
            </a:r>
            <a:r>
              <a:rPr lang="en-US" altLang="en-US" sz="4000">
                <a:solidFill>
                  <a:srgbClr val="FF0000"/>
                </a:solidFill>
                <a:latin typeface="微软雅黑" pitchFamily="34" charset="-122"/>
                <a:ea typeface="微软雅黑" pitchFamily="34" charset="-122"/>
              </a:rPr>
              <a:t>在指定字符串中检索，查找任何满足【0至9之间】规则的的字符或字符串。该模式</a:t>
            </a:r>
            <a:r>
              <a:rPr lang="en-US" altLang="zh-CN" sz="4000">
                <a:solidFill>
                  <a:srgbClr val="FF0000"/>
                </a:solidFill>
                <a:latin typeface="微软雅黑" pitchFamily="34" charset="-122"/>
                <a:ea typeface="微软雅黑" pitchFamily="34" charset="-122"/>
              </a:rPr>
              <a:t>		</a:t>
            </a:r>
            <a:r>
              <a:rPr lang="en-US" altLang="en-US" sz="4000">
                <a:solidFill>
                  <a:srgbClr val="FF0000"/>
                </a:solidFill>
                <a:latin typeface="微软雅黑" pitchFamily="34" charset="-122"/>
                <a:ea typeface="微软雅黑" pitchFamily="34" charset="-122"/>
              </a:rPr>
              <a:t>对字母也适用。</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例如：</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在str中替换所有：【任意是0-9之间之一】的字符为(frank)</a:t>
            </a:r>
          </a:p>
          <a:p>
            <a:pPr defTabSz="914400"/>
            <a:r>
              <a:rPr lang="en-US" altLang="en-US" sz="4000">
                <a:solidFill>
                  <a:schemeClr val="tx2"/>
                </a:solidFill>
                <a:latin typeface="微软雅黑" pitchFamily="34" charset="-122"/>
                <a:ea typeface="微软雅黑" pitchFamily="34" charset="-122"/>
              </a:rPr>
              <a:t>                  var str = '12abc12ABC';</a:t>
            </a:r>
          </a:p>
          <a:p>
            <a:pPr defTabSz="914400"/>
            <a:r>
              <a:rPr lang="en-US" altLang="en-US" sz="4000">
                <a:solidFill>
                  <a:schemeClr val="tx2"/>
                </a:solidFill>
                <a:latin typeface="微软雅黑" pitchFamily="34" charset="-122"/>
                <a:ea typeface="微软雅黑" pitchFamily="34" charset="-122"/>
              </a:rPr>
              <a:t>                  var newStr = str.replace(/[0-9]/gi,'(frank)');</a:t>
            </a:r>
          </a:p>
          <a:p>
            <a:pPr defTabSz="914400"/>
            <a:r>
              <a:rPr lang="en-US" altLang="en-US" sz="4000">
                <a:solidFill>
                  <a:schemeClr val="tx2"/>
                </a:solidFill>
                <a:latin typeface="微软雅黑" pitchFamily="34" charset="-122"/>
                <a:ea typeface="微软雅黑" pitchFamily="34" charset="-122"/>
              </a:rPr>
              <a:t>                  console.log(newStr);//(frank)(frank)abc(frank)(frank)ABC</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在str中替换所有：【任意是a-z之间之一】的字符为(frank)</a:t>
            </a:r>
          </a:p>
          <a:p>
            <a:pPr defTabSz="914400"/>
            <a:r>
              <a:rPr lang="en-US" altLang="en-US" sz="4000">
                <a:solidFill>
                  <a:schemeClr val="tx2"/>
                </a:solidFill>
                <a:latin typeface="微软雅黑" pitchFamily="34" charset="-122"/>
                <a:ea typeface="微软雅黑" pitchFamily="34" charset="-122"/>
              </a:rPr>
              <a:t>                  var str = '12abc12ABC';</a:t>
            </a:r>
          </a:p>
          <a:p>
            <a:pPr defTabSz="914400"/>
            <a:r>
              <a:rPr lang="en-US" altLang="en-US" sz="4000">
                <a:solidFill>
                  <a:schemeClr val="tx2"/>
                </a:solidFill>
                <a:latin typeface="微软雅黑" pitchFamily="34" charset="-122"/>
                <a:ea typeface="微软雅黑" pitchFamily="34" charset="-122"/>
              </a:rPr>
              <a:t>                  var newStr = str.replace(/[a-z]/g,'(frank)');</a:t>
            </a:r>
          </a:p>
          <a:p>
            <a:pPr defTabSz="914400"/>
            <a:r>
              <a:rPr lang="en-US" altLang="en-US" sz="4000">
                <a:solidFill>
                  <a:schemeClr val="tx2"/>
                </a:solidFill>
                <a:latin typeface="微软雅黑" pitchFamily="34" charset="-122"/>
                <a:ea typeface="微软雅黑" pitchFamily="34" charset="-122"/>
              </a:rPr>
              <a:t>                  console.log(newStr);//12(frank)(frank)(frank)12ABC</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在str中替换所有：【任意是A-Z之间之一】的字符为(frank)</a:t>
            </a:r>
          </a:p>
          <a:p>
            <a:pPr defTabSz="914400"/>
            <a:r>
              <a:rPr lang="en-US" altLang="en-US" sz="4000">
                <a:solidFill>
                  <a:schemeClr val="tx2"/>
                </a:solidFill>
                <a:latin typeface="微软雅黑" pitchFamily="34" charset="-122"/>
                <a:ea typeface="微软雅黑" pitchFamily="34" charset="-122"/>
              </a:rPr>
              <a:t>                  var str = '12abc12ABC';</a:t>
            </a:r>
          </a:p>
          <a:p>
            <a:pPr defTabSz="914400"/>
            <a:r>
              <a:rPr lang="en-US" altLang="en-US" sz="4000">
                <a:solidFill>
                  <a:schemeClr val="tx2"/>
                </a:solidFill>
                <a:latin typeface="微软雅黑" pitchFamily="34" charset="-122"/>
                <a:ea typeface="微软雅黑" pitchFamily="34" charset="-122"/>
              </a:rPr>
              <a:t>                  var newStr = str.replace(/[A-Z]/g,'(frank)');</a:t>
            </a:r>
          </a:p>
          <a:p>
            <a:pPr defTabSz="914400"/>
            <a:r>
              <a:rPr lang="en-US" altLang="en-US" sz="4000">
                <a:solidFill>
                  <a:schemeClr val="tx2"/>
                </a:solidFill>
                <a:latin typeface="微软雅黑" pitchFamily="34" charset="-122"/>
                <a:ea typeface="微软雅黑" pitchFamily="34" charset="-122"/>
              </a:rPr>
              <a:t>                  console.log(newStr);//12abc12(frank)(frank)(frank)</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5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4505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45059" name="Text Box 8"/>
          <p:cNvSpPr txBox="1">
            <a:spLocks noChangeArrowheads="1"/>
          </p:cNvSpPr>
          <p:nvPr/>
        </p:nvSpPr>
        <p:spPr bwMode="auto">
          <a:xfrm>
            <a:off x="2235200" y="2609850"/>
            <a:ext cx="20686713" cy="110648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                  在str中替换所有：【任意是A-Z或a-z之间之一】的字符为(frank)</a:t>
            </a:r>
          </a:p>
          <a:p>
            <a:pPr defTabSz="914400"/>
            <a:r>
              <a:rPr lang="en-US" altLang="en-US" sz="4000">
                <a:solidFill>
                  <a:schemeClr val="tx2"/>
                </a:solidFill>
                <a:latin typeface="微软雅黑" pitchFamily="34" charset="-122"/>
                <a:ea typeface="微软雅黑" pitchFamily="34" charset="-122"/>
              </a:rPr>
              <a:t>                  var str = '12abc12ABC';</a:t>
            </a:r>
          </a:p>
          <a:p>
            <a:pPr defTabSz="914400"/>
            <a:r>
              <a:rPr lang="en-US" altLang="en-US" sz="4000">
                <a:solidFill>
                  <a:schemeClr val="tx2"/>
                </a:solidFill>
                <a:latin typeface="微软雅黑" pitchFamily="34" charset="-122"/>
                <a:ea typeface="微软雅黑" pitchFamily="34" charset="-122"/>
              </a:rPr>
              <a:t>                  var newStr = str.replace(/[A-Za-z]/g,'(frank)');</a:t>
            </a:r>
          </a:p>
          <a:p>
            <a:pPr defTabSz="914400"/>
            <a:r>
              <a:rPr lang="en-US" altLang="en-US" sz="4000">
                <a:solidFill>
                  <a:schemeClr val="tx2"/>
                </a:solidFill>
                <a:latin typeface="微软雅黑" pitchFamily="34" charset="-122"/>
                <a:ea typeface="微软雅黑" pitchFamily="34" charset="-122"/>
              </a:rPr>
              <a:t>                  console.log(newStr);//12(frank)(frank)(frank)12(frank)(frank)(frank)</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在str中替换所有：【任意是A-Z或a-z或0-9之间之一】的字符为(frank)</a:t>
            </a:r>
          </a:p>
          <a:p>
            <a:pPr defTabSz="914400"/>
            <a:r>
              <a:rPr lang="en-US" altLang="en-US" sz="4000">
                <a:solidFill>
                  <a:schemeClr val="tx2"/>
                </a:solidFill>
                <a:latin typeface="微软雅黑" pitchFamily="34" charset="-122"/>
                <a:ea typeface="微软雅黑" pitchFamily="34" charset="-122"/>
              </a:rPr>
              <a:t>                  var str = '12abc12ABC';</a:t>
            </a:r>
          </a:p>
          <a:p>
            <a:pPr defTabSz="914400"/>
            <a:r>
              <a:rPr lang="en-US" altLang="en-US" sz="4000">
                <a:solidFill>
                  <a:schemeClr val="tx2"/>
                </a:solidFill>
                <a:latin typeface="微软雅黑" pitchFamily="34" charset="-122"/>
                <a:ea typeface="微软雅黑" pitchFamily="34" charset="-122"/>
              </a:rPr>
              <a:t>                  var newStr = str.replace(/[A-Za-z0-9]/g,'(frank)');</a:t>
            </a:r>
          </a:p>
          <a:p>
            <a:pPr defTabSz="914400"/>
            <a:r>
              <a:rPr lang="en-US"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            console.log(newStr);</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//(frank)(frank)(frank)(frank)(frank)(frank)(frank)(frank)(frank)(frank)</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在str中替换所有：</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【任意是A-Z或a-z之间之一,并且是三个字符组合】的字符串为(frank)</a:t>
            </a:r>
          </a:p>
          <a:p>
            <a:pPr defTabSz="914400"/>
            <a:r>
              <a:rPr lang="en-US" altLang="en-US" sz="4000">
                <a:solidFill>
                  <a:schemeClr val="tx2"/>
                </a:solidFill>
                <a:latin typeface="微软雅黑" pitchFamily="34" charset="-122"/>
                <a:ea typeface="微软雅黑" pitchFamily="34" charset="-122"/>
              </a:rPr>
              <a:t>                  var str = '12abc12ABC';</a:t>
            </a:r>
          </a:p>
          <a:p>
            <a:pPr defTabSz="914400"/>
            <a:r>
              <a:rPr lang="en-US" altLang="en-US" sz="4000">
                <a:solidFill>
                  <a:schemeClr val="tx2"/>
                </a:solidFill>
                <a:latin typeface="微软雅黑" pitchFamily="34" charset="-122"/>
                <a:ea typeface="微软雅黑" pitchFamily="34" charset="-122"/>
              </a:rPr>
              <a:t>                  var newStr = str.replace(/[A-Za-z][A-Za-z][A-Za-z]/g,'(frank)');</a:t>
            </a:r>
          </a:p>
          <a:p>
            <a:pPr defTabSz="914400"/>
            <a:r>
              <a:rPr lang="en-US" altLang="en-US" sz="4000">
                <a:solidFill>
                  <a:schemeClr val="tx2"/>
                </a:solidFill>
                <a:latin typeface="微软雅黑" pitchFamily="34" charset="-122"/>
                <a:ea typeface="微软雅黑" pitchFamily="34" charset="-122"/>
              </a:rPr>
              <a:t>                  console.log(newStr);//12(frank)12(frank)</a:t>
            </a:r>
            <a:endParaRPr lang="en-US" altLang="zh-CN" sz="4000">
              <a:solidFill>
                <a:schemeClr val="tx2"/>
              </a:solidFill>
              <a:latin typeface="微软雅黑" pitchFamily="34" charset="-122"/>
              <a:ea typeface="微软雅黑" pitchFamily="34" charset="-122"/>
            </a:endParaRP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rPr>
              <a:t>	</a:t>
            </a:r>
            <a:r>
              <a:rPr lang="en-US" altLang="zh-CN" sz="4000">
                <a:solidFill>
                  <a:schemeClr val="accent2"/>
                </a:solidFill>
              </a:rPr>
              <a:t>ps:</a:t>
            </a:r>
            <a:r>
              <a:rPr lang="zh-CN" altLang="en-US" sz="4000">
                <a:solidFill>
                  <a:schemeClr val="accent2"/>
                </a:solidFill>
              </a:rPr>
              <a:t>在表达式模式中，检索格式不能写成</a:t>
            </a:r>
            <a:r>
              <a:rPr lang="en-US" altLang="zh-CN" sz="4000">
                <a:solidFill>
                  <a:schemeClr val="accent2"/>
                </a:solidFill>
              </a:rPr>
              <a:t>[9-0]</a:t>
            </a:r>
            <a:r>
              <a:rPr lang="zh-CN" altLang="en-US" sz="4000">
                <a:solidFill>
                  <a:schemeClr val="accent2"/>
                </a:solidFill>
              </a:rPr>
              <a:t>，这种写法是违法的。</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4710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47107" name="Text Box 8"/>
          <p:cNvSpPr txBox="1">
            <a:spLocks noChangeArrowheads="1"/>
          </p:cNvSpPr>
          <p:nvPr/>
        </p:nvSpPr>
        <p:spPr bwMode="auto">
          <a:xfrm>
            <a:off x="2235200" y="2816225"/>
            <a:ext cx="20686713" cy="5578475"/>
          </a:xfrm>
          <a:prstGeom prst="rect">
            <a:avLst/>
          </a:prstGeom>
          <a:noFill/>
          <a:ln w="9525">
            <a:noFill/>
            <a:miter lim="800000"/>
            <a:headEnd/>
            <a:tailEnd/>
          </a:ln>
        </p:spPr>
        <p:txBody>
          <a:bodyPr>
            <a:spAutoFit/>
          </a:bodyPr>
          <a:lstStyle/>
          <a:p>
            <a:pPr defTabSz="914400"/>
            <a:r>
              <a:rPr lang="en-US" altLang="zh-CN" sz="4000">
                <a:solidFill>
                  <a:srgbClr val="FF0000"/>
                </a:solidFill>
                <a:latin typeface="微软雅黑" pitchFamily="34" charset="-122"/>
                <a:ea typeface="微软雅黑" pitchFamily="34" charset="-122"/>
              </a:rPr>
              <a:t>(x|y)</a:t>
            </a:r>
            <a:r>
              <a:rPr lang="zh-CN" altLang="en-US" sz="4000">
                <a:solidFill>
                  <a:srgbClr val="FF0000"/>
                </a:solidFill>
                <a:latin typeface="微软雅黑" pitchFamily="34" charset="-122"/>
                <a:ea typeface="微软雅黑" pitchFamily="34" charset="-122"/>
              </a:rPr>
              <a:t>：</a:t>
            </a:r>
            <a:r>
              <a:rPr lang="en-US" altLang="en-US" sz="4000">
                <a:solidFill>
                  <a:srgbClr val="FF0000"/>
                </a:solidFill>
                <a:latin typeface="微软雅黑" pitchFamily="34" charset="-122"/>
                <a:ea typeface="微软雅黑" pitchFamily="34" charset="-122"/>
              </a:rPr>
              <a:t>在指定字符串中检索，查找任何满足【以|分隔的选项之一】的字符或字符串。</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例如：</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在str中替换所有：【ab或者是ABC字符串】为'(frank)'</a:t>
            </a:r>
          </a:p>
          <a:p>
            <a:pPr defTabSz="914400"/>
            <a:r>
              <a:rPr lang="en-US"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 = '12abc12abABC';</a:t>
            </a:r>
          </a:p>
          <a:p>
            <a:pPr defTabSz="914400"/>
            <a:r>
              <a:rPr lang="en-US" altLang="en-US" sz="4000">
                <a:solidFill>
                  <a:schemeClr val="tx2"/>
                </a:solidFill>
                <a:latin typeface="微软雅黑" pitchFamily="34" charset="-122"/>
                <a:ea typeface="微软雅黑" pitchFamily="34" charset="-122"/>
              </a:rPr>
              <a:t>                  var newStr = str.replace(/(ab|ABC)/g,'(frank)');</a:t>
            </a:r>
          </a:p>
          <a:p>
            <a:pPr defTabSz="914400"/>
            <a:r>
              <a:rPr lang="en-US" altLang="en-US" sz="4000">
                <a:solidFill>
                  <a:schemeClr val="tx2"/>
                </a:solidFill>
                <a:latin typeface="微软雅黑" pitchFamily="34" charset="-122"/>
                <a:ea typeface="微软雅黑" pitchFamily="34" charset="-122"/>
              </a:rPr>
              <a:t>                  console.log(newStr);//12(frank)c12(frank)(frank)</a:t>
            </a:r>
          </a:p>
          <a:p>
            <a:pPr defTabSz="914400"/>
            <a:r>
              <a:rPr lang="en-US"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accent2"/>
                </a:solidFill>
                <a:latin typeface="微软雅黑" pitchFamily="34" charset="-122"/>
                <a:ea typeface="微软雅黑" pitchFamily="34" charset="-122"/>
              </a:rPr>
              <a:t>ps:需要注意的是，如果使用|进行正则查找，则使用的是小括号。而不是中括号</a:t>
            </a:r>
            <a:endParaRPr lang="en-US" altLang="zh-CN" sz="4000">
              <a:solidFill>
                <a:schemeClr val="accent2"/>
              </a:solidFill>
              <a:latin typeface="微软雅黑" pitchFamily="34" charset="-122"/>
              <a:ea typeface="微软雅黑" pitchFamily="34" charset="-122"/>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4915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49155" name="Text Box 8"/>
          <p:cNvSpPr txBox="1">
            <a:spLocks noChangeArrowheads="1"/>
          </p:cNvSpPr>
          <p:nvPr/>
        </p:nvSpPr>
        <p:spPr bwMode="auto">
          <a:xfrm>
            <a:off x="2235200" y="3186113"/>
            <a:ext cx="21261388" cy="55784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2</a:t>
            </a:r>
            <a:r>
              <a:rPr lang="en-US"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元</a:t>
            </a:r>
            <a:r>
              <a:rPr lang="zh-CN" altLang="en-US" sz="4000">
                <a:solidFill>
                  <a:schemeClr val="tx2"/>
                </a:solidFill>
                <a:latin typeface="微软雅黑" pitchFamily="34" charset="-122"/>
                <a:ea typeface="微软雅黑" pitchFamily="34" charset="-122"/>
              </a:rPr>
              <a:t>字符模式</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ea typeface="微软雅黑" pitchFamily="34" charset="-122"/>
              </a:rPr>
              <a:t>元字符：具有特殊含义的字符称为元字符</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通过元字符来进行正则检索的模式，称为元字符模式。</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常见的元字符模式有以下三种</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a) \d</a:t>
            </a:r>
            <a:endParaRPr lang="zh-CN" altLang="en-US" sz="4000">
              <a:solidFill>
                <a:srgbClr val="FF0000"/>
              </a:solidFill>
              <a:latin typeface="微软雅黑" pitchFamily="34" charset="-122"/>
              <a:ea typeface="微软雅黑" pitchFamily="34" charset="-122"/>
            </a:endParaRPr>
          </a:p>
          <a:p>
            <a:pPr defTabSz="914400"/>
            <a:r>
              <a:rPr lang="en-US" altLang="zh-CN" sz="4000">
                <a:solidFill>
                  <a:srgbClr val="FF0000"/>
                </a:solidFill>
                <a:latin typeface="微软雅黑" pitchFamily="34" charset="-122"/>
                <a:ea typeface="微软雅黑" pitchFamily="34" charset="-122"/>
              </a:rPr>
              <a:t>		b) \s</a:t>
            </a:r>
          </a:p>
          <a:p>
            <a:pPr defTabSz="914400"/>
            <a:r>
              <a:rPr lang="en-US" altLang="zh-CN" sz="4000">
                <a:solidFill>
                  <a:srgbClr val="FF0000"/>
                </a:solidFill>
                <a:latin typeface="微软雅黑" pitchFamily="34" charset="-122"/>
                <a:ea typeface="微软雅黑" pitchFamily="34" charset="-122"/>
              </a:rPr>
              <a:t>		c) \b</a:t>
            </a:r>
          </a:p>
          <a:p>
            <a:pPr defTabSz="914400"/>
            <a:endParaRPr lang="en-US" altLang="zh-CN" sz="4000">
              <a:solidFill>
                <a:srgbClr val="FF0000"/>
              </a:solidFill>
              <a:latin typeface="微软雅黑" pitchFamily="34" charset="-122"/>
              <a:ea typeface="微软雅黑" pitchFamily="34" charset="-122"/>
            </a:endParaRPr>
          </a:p>
          <a:p>
            <a:pPr defTabSz="914400"/>
            <a:r>
              <a:rPr lang="zh-CN" altLang="en-US" sz="4000">
                <a:solidFill>
                  <a:schemeClr val="tx2"/>
                </a:solidFill>
                <a:ea typeface="微软雅黑" pitchFamily="34" charset="-122"/>
              </a:rPr>
              <a:t>	一个元字符代表一个字符。</a:t>
            </a:r>
            <a:endParaRPr lang="en-US" altLang="zh-CN" sz="4000">
              <a:solidFill>
                <a:schemeClr val="tx2"/>
              </a:solidFill>
              <a:ea typeface="微软雅黑" pitchFamily="34" charset="-122"/>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5120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51203" name="Text Box 8"/>
          <p:cNvSpPr txBox="1">
            <a:spLocks noChangeArrowheads="1"/>
          </p:cNvSpPr>
          <p:nvPr/>
        </p:nvSpPr>
        <p:spPr bwMode="auto">
          <a:xfrm>
            <a:off x="2235200" y="3435350"/>
            <a:ext cx="21261388" cy="6188075"/>
          </a:xfrm>
          <a:prstGeom prst="rect">
            <a:avLst/>
          </a:prstGeom>
          <a:noFill/>
          <a:ln w="9525">
            <a:noFill/>
            <a:miter lim="800000"/>
            <a:headEnd/>
            <a:tailEnd/>
          </a:ln>
        </p:spPr>
        <p:txBody>
          <a:bodyPr>
            <a:spAutoFit/>
          </a:bodyPr>
          <a:lstStyle/>
          <a:p>
            <a:pPr defTabSz="914400"/>
            <a:r>
              <a:rPr lang="en-US" altLang="zh-CN" sz="4000">
                <a:solidFill>
                  <a:srgbClr val="FF0000"/>
                </a:solidFill>
                <a:latin typeface="微软雅黑" pitchFamily="34" charset="-122"/>
                <a:ea typeface="微软雅黑" pitchFamily="34" charset="-122"/>
              </a:rPr>
              <a:t>\d</a:t>
            </a:r>
            <a:r>
              <a:rPr lang="zh-CN" altLang="en-US" sz="4000">
                <a:solidFill>
                  <a:srgbClr val="FF0000"/>
                </a:solidFill>
                <a:latin typeface="微软雅黑" pitchFamily="34" charset="-122"/>
                <a:ea typeface="微软雅黑" pitchFamily="34" charset="-122"/>
              </a:rPr>
              <a:t>：在指定字符串中检索，查找任何</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是数字</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规则的字符或字符串。</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例如：</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var str = '12abc12abABC';</a:t>
            </a:r>
          </a:p>
          <a:p>
            <a:pPr defTabSz="914400"/>
            <a:r>
              <a:rPr lang="en-US" altLang="zh-CN" sz="4000">
                <a:solidFill>
                  <a:schemeClr val="tx2"/>
                </a:solidFill>
                <a:latin typeface="微软雅黑" pitchFamily="34" charset="-122"/>
                <a:ea typeface="微软雅黑" pitchFamily="34" charset="-122"/>
              </a:rPr>
              <a:t>                  </a:t>
            </a:r>
            <a:r>
              <a:rPr lang="en-US" altLang="zh-CN" sz="4000">
                <a:solidFill>
                  <a:schemeClr val="accent2"/>
                </a:solidFill>
                <a:latin typeface="微软雅黑" pitchFamily="34" charset="-122"/>
                <a:ea typeface="微软雅黑" pitchFamily="34" charset="-122"/>
              </a:rPr>
              <a:t>var newStr = str.replace(/\d/g,'(frank)');</a:t>
            </a:r>
          </a:p>
          <a:p>
            <a:pPr defTabSz="914400"/>
            <a:r>
              <a:rPr lang="en-US" altLang="zh-CN" sz="4000">
                <a:solidFill>
                  <a:schemeClr val="tx2"/>
                </a:solidFill>
                <a:latin typeface="微软雅黑" pitchFamily="34" charset="-122"/>
                <a:ea typeface="微软雅黑" pitchFamily="34" charset="-122"/>
              </a:rPr>
              <a:t>                  console.log(newStr);//(frank)(frank)abc(frank)(frank)abABC</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var str = '12abc12abABC';</a:t>
            </a:r>
          </a:p>
          <a:p>
            <a:pPr defTabSz="914400"/>
            <a:r>
              <a:rPr lang="en-US" altLang="zh-CN" sz="4000">
                <a:solidFill>
                  <a:schemeClr val="tx2"/>
                </a:solidFill>
                <a:latin typeface="微软雅黑" pitchFamily="34" charset="-122"/>
                <a:ea typeface="微软雅黑" pitchFamily="34" charset="-122"/>
              </a:rPr>
              <a:t>                  </a:t>
            </a:r>
            <a:r>
              <a:rPr lang="en-US" altLang="zh-CN" sz="4000">
                <a:solidFill>
                  <a:schemeClr val="accent2"/>
                </a:solidFill>
                <a:latin typeface="微软雅黑" pitchFamily="34" charset="-122"/>
                <a:ea typeface="微软雅黑" pitchFamily="34" charset="-122"/>
              </a:rPr>
              <a:t>var newStr = str.replace(/\d\d/g,'(frank)');</a:t>
            </a:r>
          </a:p>
          <a:p>
            <a:pPr defTabSz="914400"/>
            <a:r>
              <a:rPr lang="en-US" altLang="zh-CN" sz="4000">
                <a:solidFill>
                  <a:schemeClr val="tx2"/>
                </a:solidFill>
                <a:latin typeface="微软雅黑" pitchFamily="34" charset="-122"/>
                <a:ea typeface="微软雅黑" pitchFamily="34" charset="-122"/>
              </a:rPr>
              <a:t>                  console.log(newStr);//(frank)abc(frank)abABC</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09"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17410"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17411" name="Text Box 7"/>
          <p:cNvSpPr txBox="1">
            <a:spLocks noChangeArrowheads="1"/>
          </p:cNvSpPr>
          <p:nvPr/>
        </p:nvSpPr>
        <p:spPr bwMode="auto">
          <a:xfrm>
            <a:off x="2903538" y="2149475"/>
            <a:ext cx="3816350" cy="854075"/>
          </a:xfrm>
          <a:prstGeom prst="rect">
            <a:avLst/>
          </a:prstGeom>
          <a:noFill/>
          <a:ln w="9525">
            <a:noFill/>
            <a:miter lim="800000"/>
            <a:headEnd/>
            <a:tailEnd/>
          </a:ln>
        </p:spPr>
        <p:txBody>
          <a:bodyPr>
            <a:spAutoFit/>
          </a:bodyPr>
          <a:lstStyle/>
          <a:p>
            <a:pPr defTabSz="914400"/>
            <a:r>
              <a:rPr lang="zh-CN" altLang="en-US">
                <a:solidFill>
                  <a:schemeClr val="tx2"/>
                </a:solidFill>
                <a:ea typeface="微软雅黑" pitchFamily="34" charset="-122"/>
              </a:rPr>
              <a:t>课程大纲</a:t>
            </a:r>
          </a:p>
        </p:txBody>
      </p:sp>
      <p:sp>
        <p:nvSpPr>
          <p:cNvPr id="17412" name="Text Box 8"/>
          <p:cNvSpPr txBox="1">
            <a:spLocks noChangeArrowheads="1"/>
          </p:cNvSpPr>
          <p:nvPr/>
        </p:nvSpPr>
        <p:spPr bwMode="auto">
          <a:xfrm>
            <a:off x="5567363" y="3416300"/>
            <a:ext cx="6707187" cy="9845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1. </a:t>
            </a:r>
            <a:r>
              <a:rPr lang="zh-CN" altLang="en-US" sz="4000">
                <a:solidFill>
                  <a:schemeClr val="tx2"/>
                </a:solidFill>
                <a:latin typeface="微软雅黑" pitchFamily="34" charset="-122"/>
                <a:ea typeface="微软雅黑" pitchFamily="34" charset="-122"/>
              </a:rPr>
              <a:t>正则表达式基础</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1.1 </a:t>
            </a:r>
            <a:r>
              <a:rPr lang="zh-CN" altLang="en-US" sz="4000">
                <a:solidFill>
                  <a:schemeClr val="tx2"/>
                </a:solidFill>
                <a:latin typeface="微软雅黑" pitchFamily="34" charset="-122"/>
                <a:ea typeface="微软雅黑" pitchFamily="34" charset="-122"/>
              </a:rPr>
              <a:t>正则表达式概述</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1.2 </a:t>
            </a:r>
            <a:r>
              <a:rPr lang="zh-CN" altLang="en-US" sz="4000">
                <a:solidFill>
                  <a:schemeClr val="tx2"/>
                </a:solidFill>
                <a:latin typeface="微软雅黑" pitchFamily="34" charset="-122"/>
                <a:ea typeface="微软雅黑" pitchFamily="34" charset="-122"/>
              </a:rPr>
              <a:t>正则表达式基本语法</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1.3 </a:t>
            </a:r>
            <a:r>
              <a:rPr lang="zh-CN" altLang="en-US" sz="4000">
                <a:solidFill>
                  <a:schemeClr val="tx2"/>
                </a:solidFill>
                <a:latin typeface="微软雅黑" pitchFamily="34" charset="-122"/>
                <a:ea typeface="微软雅黑" pitchFamily="34" charset="-122"/>
              </a:rPr>
              <a:t>正则表达式常见用法</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2. </a:t>
            </a:r>
            <a:r>
              <a:rPr lang="zh-CN" altLang="en-US" sz="4000">
                <a:solidFill>
                  <a:schemeClr val="tx2"/>
                </a:solidFill>
                <a:latin typeface="微软雅黑" pitchFamily="34" charset="-122"/>
                <a:ea typeface="微软雅黑" pitchFamily="34" charset="-122"/>
              </a:rPr>
              <a:t>正则表达式进阶</a:t>
            </a:r>
          </a:p>
          <a:p>
            <a:pPr defTabSz="914400"/>
            <a:r>
              <a:rPr lang="en-US" altLang="zh-CN" sz="4000">
                <a:solidFill>
                  <a:schemeClr val="tx2"/>
                </a:solidFill>
                <a:latin typeface="微软雅黑" pitchFamily="34" charset="-122"/>
                <a:ea typeface="微软雅黑" pitchFamily="34" charset="-122"/>
              </a:rPr>
              <a:t>	2.1 </a:t>
            </a:r>
            <a:r>
              <a:rPr lang="zh-CN" altLang="en-US" sz="4000">
                <a:solidFill>
                  <a:schemeClr val="tx2"/>
                </a:solidFill>
                <a:latin typeface="微软雅黑" pitchFamily="34" charset="-122"/>
                <a:ea typeface="微软雅黑" pitchFamily="34" charset="-122"/>
              </a:rPr>
              <a:t>修饰符</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2.2 </a:t>
            </a:r>
            <a:r>
              <a:rPr lang="zh-CN" altLang="en-US" sz="4000">
                <a:solidFill>
                  <a:schemeClr val="tx2"/>
                </a:solidFill>
                <a:latin typeface="微软雅黑" pitchFamily="34" charset="-122"/>
                <a:ea typeface="微软雅黑" pitchFamily="34" charset="-122"/>
              </a:rPr>
              <a:t>检索模式</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2.3 RegExp</a:t>
            </a:r>
            <a:r>
              <a:rPr lang="zh-CN" altLang="en-US" sz="4000">
                <a:solidFill>
                  <a:schemeClr val="tx2"/>
                </a:solidFill>
                <a:latin typeface="微软雅黑" pitchFamily="34" charset="-122"/>
                <a:ea typeface="微软雅黑" pitchFamily="34" charset="-122"/>
              </a:rPr>
              <a:t>对象</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3. </a:t>
            </a:r>
            <a:r>
              <a:rPr lang="zh-CN" altLang="en-US" sz="4000">
                <a:solidFill>
                  <a:schemeClr val="tx2"/>
                </a:solidFill>
                <a:latin typeface="微软雅黑" pitchFamily="34" charset="-122"/>
                <a:ea typeface="微软雅黑" pitchFamily="34" charset="-122"/>
              </a:rPr>
              <a:t>正则表达式高级</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3.1 </a:t>
            </a:r>
            <a:r>
              <a:rPr lang="zh-CN" altLang="en-US" sz="4000">
                <a:solidFill>
                  <a:schemeClr val="tx2"/>
                </a:solidFill>
                <a:latin typeface="微软雅黑" pitchFamily="34" charset="-122"/>
                <a:ea typeface="微软雅黑" pitchFamily="34" charset="-122"/>
              </a:rPr>
              <a:t>检索模式的</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和</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字符</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3.2 </a:t>
            </a:r>
            <a:r>
              <a:rPr lang="zh-CN" altLang="en-US" sz="4000">
                <a:solidFill>
                  <a:schemeClr val="tx2"/>
                </a:solidFill>
                <a:latin typeface="微软雅黑" pitchFamily="34" charset="-122"/>
                <a:ea typeface="微软雅黑" pitchFamily="34" charset="-122"/>
              </a:rPr>
              <a:t>重复类</a:t>
            </a:r>
          </a:p>
          <a:p>
            <a:pPr defTabSz="914400"/>
            <a:r>
              <a:rPr lang="en-US" altLang="zh-CN" sz="4000">
                <a:solidFill>
                  <a:schemeClr val="tx2"/>
                </a:solidFill>
                <a:latin typeface="微软雅黑" pitchFamily="34" charset="-122"/>
                <a:ea typeface="微软雅黑" pitchFamily="34" charset="-122"/>
              </a:rPr>
              <a:t>	3.3 </a:t>
            </a:r>
            <a:r>
              <a:rPr lang="zh-CN" altLang="en-US" sz="4000">
                <a:solidFill>
                  <a:schemeClr val="tx2"/>
                </a:solidFill>
                <a:latin typeface="微软雅黑" pitchFamily="34" charset="-122"/>
                <a:ea typeface="微软雅黑" pitchFamily="34" charset="-122"/>
              </a:rPr>
              <a:t>贪婪模式、懒惰模式</a:t>
            </a:r>
          </a:p>
          <a:p>
            <a:pPr defTabSz="914400"/>
            <a:r>
              <a:rPr lang="en-US" altLang="zh-CN" sz="4000">
                <a:solidFill>
                  <a:schemeClr val="tx2"/>
                </a:solidFill>
                <a:latin typeface="微软雅黑" pitchFamily="34" charset="-122"/>
                <a:ea typeface="微软雅黑" pitchFamily="34" charset="-122"/>
              </a:rPr>
              <a:t>	3.4 </a:t>
            </a:r>
            <a:r>
              <a:rPr lang="zh-CN" altLang="en-US" sz="4000">
                <a:solidFill>
                  <a:schemeClr val="tx2"/>
                </a:solidFill>
                <a:latin typeface="微软雅黑" pitchFamily="34" charset="-122"/>
                <a:ea typeface="微软雅黑" pitchFamily="34" charset="-122"/>
              </a:rPr>
              <a:t>脱字符</a:t>
            </a:r>
            <a:r>
              <a:rPr lang="en-US" altLang="zh-CN" sz="4000">
                <a:solidFill>
                  <a:schemeClr val="tx2"/>
                </a:solidFill>
                <a:latin typeface="微软雅黑" pitchFamily="34" charset="-122"/>
                <a:ea typeface="微软雅黑" pitchFamily="34" charset="-122"/>
              </a:rPr>
              <a:t>[^]</a:t>
            </a:r>
          </a:p>
          <a:p>
            <a:pPr defTabSz="914400"/>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4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5325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53251" name="Text Box 8"/>
          <p:cNvSpPr txBox="1">
            <a:spLocks noChangeArrowheads="1"/>
          </p:cNvSpPr>
          <p:nvPr/>
        </p:nvSpPr>
        <p:spPr bwMode="auto">
          <a:xfrm>
            <a:off x="2235200" y="3435350"/>
            <a:ext cx="21261388" cy="5578475"/>
          </a:xfrm>
          <a:prstGeom prst="rect">
            <a:avLst/>
          </a:prstGeom>
          <a:noFill/>
          <a:ln w="9525">
            <a:noFill/>
            <a:miter lim="800000"/>
            <a:headEnd/>
            <a:tailEnd/>
          </a:ln>
        </p:spPr>
        <p:txBody>
          <a:bodyPr>
            <a:spAutoFit/>
          </a:bodyPr>
          <a:lstStyle/>
          <a:p>
            <a:pPr defTabSz="914400"/>
            <a:r>
              <a:rPr lang="en-US" altLang="en-US" sz="4000">
                <a:solidFill>
                  <a:srgbClr val="FF0000"/>
                </a:solidFill>
                <a:latin typeface="微软雅黑" pitchFamily="34" charset="-122"/>
                <a:ea typeface="微软雅黑" pitchFamily="34" charset="-122"/>
              </a:rPr>
              <a:t>\s: 在指定字符串中检索，查找任何【是空白】规则的字符或字符串</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例如：</a:t>
            </a:r>
          </a:p>
          <a:p>
            <a:pPr defTabSz="914400"/>
            <a:r>
              <a:rPr lang="en-US" altLang="en-US" sz="4000">
                <a:solidFill>
                  <a:schemeClr val="tx2"/>
                </a:solidFill>
                <a:latin typeface="微软雅黑" pitchFamily="34" charset="-122"/>
                <a:ea typeface="微软雅黑" pitchFamily="34" charset="-122"/>
              </a:rPr>
              <a:t>                  var str = ' 12abc 12ab ABC ';</a:t>
            </a:r>
          </a:p>
          <a:p>
            <a:pPr defTabSz="914400"/>
            <a:r>
              <a:rPr lang="en-US" altLang="en-US" sz="4000">
                <a:solidFill>
                  <a:schemeClr val="tx2"/>
                </a:solidFill>
                <a:latin typeface="微软雅黑" pitchFamily="34" charset="-122"/>
                <a:ea typeface="微软雅黑" pitchFamily="34" charset="-122"/>
              </a:rPr>
              <a:t>                  </a:t>
            </a:r>
            <a:r>
              <a:rPr lang="en-US" altLang="en-US" sz="4000">
                <a:solidFill>
                  <a:schemeClr val="accent2"/>
                </a:solidFill>
                <a:latin typeface="微软雅黑" pitchFamily="34" charset="-122"/>
                <a:ea typeface="微软雅黑" pitchFamily="34" charset="-122"/>
              </a:rPr>
              <a:t>var newStr = str.replace(/\s/g,'(frank)');</a:t>
            </a:r>
          </a:p>
          <a:p>
            <a:pPr defTabSz="914400"/>
            <a:r>
              <a:rPr lang="en-US" altLang="en-US" sz="4000">
                <a:solidFill>
                  <a:schemeClr val="tx2"/>
                </a:solidFill>
                <a:latin typeface="微软雅黑" pitchFamily="34" charset="-122"/>
                <a:ea typeface="微软雅黑" pitchFamily="34" charset="-122"/>
              </a:rPr>
              <a:t>                  console.log(newStr);//(frank)12abc(frank)12ab(frank)ABC(frank)</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var str = ' 12abc 12ab ABC ';</a:t>
            </a:r>
          </a:p>
          <a:p>
            <a:pPr defTabSz="914400"/>
            <a:r>
              <a:rPr lang="en-US" altLang="en-US" sz="4000">
                <a:solidFill>
                  <a:schemeClr val="tx2"/>
                </a:solidFill>
                <a:latin typeface="微软雅黑" pitchFamily="34" charset="-122"/>
                <a:ea typeface="微软雅黑" pitchFamily="34" charset="-122"/>
              </a:rPr>
              <a:t>                  </a:t>
            </a:r>
            <a:r>
              <a:rPr lang="en-US" altLang="en-US" sz="4000">
                <a:solidFill>
                  <a:schemeClr val="accent2"/>
                </a:solidFill>
                <a:latin typeface="微软雅黑" pitchFamily="34" charset="-122"/>
                <a:ea typeface="微软雅黑" pitchFamily="34" charset="-122"/>
              </a:rPr>
              <a:t>var newStr = str.replace(/\s\s/g,'(frank)');</a:t>
            </a:r>
          </a:p>
          <a:p>
            <a:pPr defTabSz="914400"/>
            <a:r>
              <a:rPr lang="en-US" altLang="en-US" sz="4000">
                <a:solidFill>
                  <a:schemeClr val="tx2"/>
                </a:solidFill>
                <a:latin typeface="微软雅黑" pitchFamily="34" charset="-122"/>
                <a:ea typeface="微软雅黑" pitchFamily="34" charset="-122"/>
              </a:rPr>
              <a:t>                  console.log(newStr);// 12abc 12ab ABC</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5529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55299" name="Text Box 8"/>
          <p:cNvSpPr txBox="1">
            <a:spLocks noChangeArrowheads="1"/>
          </p:cNvSpPr>
          <p:nvPr/>
        </p:nvSpPr>
        <p:spPr bwMode="auto">
          <a:xfrm>
            <a:off x="2235200" y="3435350"/>
            <a:ext cx="21261388" cy="7407275"/>
          </a:xfrm>
          <a:prstGeom prst="rect">
            <a:avLst/>
          </a:prstGeom>
          <a:noFill/>
          <a:ln w="9525">
            <a:noFill/>
            <a:miter lim="800000"/>
            <a:headEnd/>
            <a:tailEnd/>
          </a:ln>
        </p:spPr>
        <p:txBody>
          <a:bodyPr>
            <a:spAutoFit/>
          </a:bodyPr>
          <a:lstStyle/>
          <a:p>
            <a:pPr defTabSz="914400"/>
            <a:r>
              <a:rPr lang="en-US" altLang="en-US" sz="4000">
                <a:solidFill>
                  <a:srgbClr val="FF0000"/>
                </a:solidFill>
                <a:latin typeface="微软雅黑" pitchFamily="34" charset="-122"/>
                <a:ea typeface="微软雅黑" pitchFamily="34" charset="-122"/>
              </a:rPr>
              <a:t>\b: 在指定字符串中检索，查找任何【是单词边界】规则的字符或字符串</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例如：</a:t>
            </a:r>
          </a:p>
          <a:p>
            <a:pPr defTabSz="914400"/>
            <a:r>
              <a:rPr lang="en-US" altLang="en-US" sz="4000">
                <a:solidFill>
                  <a:schemeClr val="tx2"/>
                </a:solidFill>
                <a:latin typeface="微软雅黑" pitchFamily="34" charset="-122"/>
                <a:ea typeface="微软雅黑" pitchFamily="34" charset="-122"/>
              </a:rPr>
              <a:t>                  var str = '12abc 12ab ABC';</a:t>
            </a:r>
          </a:p>
          <a:p>
            <a:pPr defTabSz="914400"/>
            <a:r>
              <a:rPr lang="en-US" altLang="en-US" sz="4000">
                <a:solidFill>
                  <a:schemeClr val="tx2"/>
                </a:solidFill>
                <a:latin typeface="微软雅黑" pitchFamily="34" charset="-122"/>
                <a:ea typeface="微软雅黑" pitchFamily="34" charset="-122"/>
              </a:rPr>
              <a:t>                  </a:t>
            </a:r>
            <a:r>
              <a:rPr lang="en-US" altLang="en-US" sz="4000">
                <a:solidFill>
                  <a:schemeClr val="accent2"/>
                </a:solidFill>
                <a:latin typeface="微软雅黑" pitchFamily="34" charset="-122"/>
                <a:ea typeface="微软雅黑" pitchFamily="34" charset="-122"/>
              </a:rPr>
              <a:t>var newStr = str.replace(/\b/g,'(frank)');</a:t>
            </a:r>
          </a:p>
          <a:p>
            <a:pPr defTabSz="914400"/>
            <a:r>
              <a:rPr lang="en-US" altLang="en-US" sz="4000">
                <a:solidFill>
                  <a:schemeClr val="tx2"/>
                </a:solidFill>
                <a:latin typeface="微软雅黑" pitchFamily="34" charset="-122"/>
                <a:ea typeface="微软雅黑" pitchFamily="34" charset="-122"/>
              </a:rPr>
              <a:t>                  console.log(newStr);</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//(frank)12abc(frank) (frank)12ab(frank) (frank)ABC(frank)</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var str = '12abc 12abAbc';</a:t>
            </a:r>
          </a:p>
          <a:p>
            <a:pPr defTabSz="914400"/>
            <a:r>
              <a:rPr lang="en-US" altLang="en-US" sz="4000">
                <a:solidFill>
                  <a:schemeClr val="tx2"/>
                </a:solidFill>
                <a:latin typeface="微软雅黑" pitchFamily="34" charset="-122"/>
                <a:ea typeface="微软雅黑" pitchFamily="34" charset="-122"/>
              </a:rPr>
              <a:t>                  </a:t>
            </a:r>
            <a:r>
              <a:rPr lang="en-US" altLang="en-US" sz="4000">
                <a:solidFill>
                  <a:schemeClr val="accent2"/>
                </a:solidFill>
                <a:latin typeface="微软雅黑" pitchFamily="34" charset="-122"/>
                <a:ea typeface="微软雅黑" pitchFamily="34" charset="-122"/>
              </a:rPr>
              <a:t>var newStr = str.replace(/\b/g,'(frank)');</a:t>
            </a:r>
          </a:p>
          <a:p>
            <a:pPr defTabSz="914400"/>
            <a:r>
              <a:rPr lang="en-US" altLang="en-US" sz="4000">
                <a:solidFill>
                  <a:schemeClr val="tx2"/>
                </a:solidFill>
                <a:latin typeface="微软雅黑" pitchFamily="34" charset="-122"/>
                <a:ea typeface="微软雅黑" pitchFamily="34" charset="-122"/>
              </a:rPr>
              <a:t>                  console.log(newStr);//(frank)12abc(frank) (frank)12abABC(frank)</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ps:多个\b代表什么？</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5734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57347" name="Text Box 8"/>
          <p:cNvSpPr txBox="1">
            <a:spLocks noChangeArrowheads="1"/>
          </p:cNvSpPr>
          <p:nvPr/>
        </p:nvSpPr>
        <p:spPr bwMode="auto">
          <a:xfrm>
            <a:off x="2254250" y="3186113"/>
            <a:ext cx="21261388" cy="55784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3</a:t>
            </a:r>
            <a:r>
              <a:rPr lang="en-US" altLang="en-US"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量词模式</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ea typeface="微软雅黑" pitchFamily="34" charset="-122"/>
              </a:rPr>
              <a:t>量词：表示要检索的字符或字符串出现的次数的词组称为量词</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如果用</a:t>
            </a:r>
            <a:r>
              <a:rPr lang="en-US" altLang="zh-CN" sz="4000">
                <a:solidFill>
                  <a:schemeClr val="tx2"/>
                </a:solidFill>
                <a:latin typeface="微软雅黑" pitchFamily="34" charset="-122"/>
                <a:ea typeface="微软雅黑" pitchFamily="34" charset="-122"/>
              </a:rPr>
              <a:t>n</a:t>
            </a:r>
            <a:r>
              <a:rPr lang="zh-CN" altLang="en-US" sz="4000">
                <a:solidFill>
                  <a:schemeClr val="tx2"/>
                </a:solidFill>
                <a:latin typeface="微软雅黑" pitchFamily="34" charset="-122"/>
                <a:ea typeface="微软雅黑" pitchFamily="34" charset="-122"/>
              </a:rPr>
              <a:t>表示要检索的字符或字符串，</a:t>
            </a:r>
          </a:p>
          <a:p>
            <a:pPr defTabSz="914400"/>
            <a:r>
              <a:rPr lang="zh-CN" altLang="en-US" sz="4000">
                <a:solidFill>
                  <a:schemeClr val="tx2"/>
                </a:solidFill>
                <a:latin typeface="微软雅黑" pitchFamily="34" charset="-122"/>
                <a:ea typeface="微软雅黑" pitchFamily="34" charset="-122"/>
              </a:rPr>
              <a:t>	那么常见的量词模式有以下三种：</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a) n+</a:t>
            </a:r>
            <a:endParaRPr lang="zh-CN" altLang="en-US" sz="4000">
              <a:solidFill>
                <a:srgbClr val="FF0000"/>
              </a:solidFill>
              <a:latin typeface="微软雅黑" pitchFamily="34" charset="-122"/>
              <a:ea typeface="微软雅黑" pitchFamily="34" charset="-122"/>
            </a:endParaRPr>
          </a:p>
          <a:p>
            <a:pPr defTabSz="914400"/>
            <a:r>
              <a:rPr lang="en-US" altLang="zh-CN" sz="4000">
                <a:solidFill>
                  <a:srgbClr val="FF0000"/>
                </a:solidFill>
                <a:latin typeface="微软雅黑" pitchFamily="34" charset="-122"/>
                <a:ea typeface="微软雅黑" pitchFamily="34" charset="-122"/>
              </a:rPr>
              <a:t>		b) n*</a:t>
            </a:r>
          </a:p>
          <a:p>
            <a:pPr defTabSz="914400"/>
            <a:r>
              <a:rPr lang="en-US" altLang="zh-CN" sz="4000">
                <a:solidFill>
                  <a:srgbClr val="FF0000"/>
                </a:solidFill>
                <a:latin typeface="微软雅黑" pitchFamily="34" charset="-122"/>
                <a:ea typeface="微软雅黑" pitchFamily="34" charset="-122"/>
              </a:rPr>
              <a:t>		c) n?</a:t>
            </a:r>
          </a:p>
          <a:p>
            <a:pPr defTabSz="914400"/>
            <a:r>
              <a:rPr lang="en-US" altLang="zh-CN" sz="4000">
                <a:solidFill>
                  <a:srgbClr val="FF0000"/>
                </a:solidFill>
                <a:latin typeface="微软雅黑" pitchFamily="34" charset="-122"/>
                <a:ea typeface="微软雅黑" pitchFamily="34" charset="-122"/>
              </a:rPr>
              <a:t>	</a:t>
            </a:r>
          </a:p>
          <a:p>
            <a:pPr defTabSz="914400"/>
            <a:r>
              <a:rPr lang="en-US" altLang="zh-CN" sz="4000">
                <a:solidFill>
                  <a:srgbClr val="FF0000"/>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ps</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n</a:t>
            </a:r>
            <a:r>
              <a:rPr lang="zh-CN" altLang="en-US" sz="4000">
                <a:solidFill>
                  <a:schemeClr val="tx2"/>
                </a:solidFill>
                <a:latin typeface="微软雅黑" pitchFamily="34" charset="-122"/>
                <a:ea typeface="微软雅黑" pitchFamily="34" charset="-122"/>
              </a:rPr>
              <a:t>除了是具体的字符或字符串外，还可以是表达式或者元字符</a:t>
            </a:r>
            <a:endParaRPr lang="zh-CN" altLang="en-US" sz="4000">
              <a:solidFill>
                <a:schemeClr val="tx2"/>
              </a:solidFill>
              <a:ea typeface="微软雅黑" pitchFamily="34" charset="-122"/>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5939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59395" name="Text Box 8"/>
          <p:cNvSpPr txBox="1">
            <a:spLocks noChangeArrowheads="1"/>
          </p:cNvSpPr>
          <p:nvPr/>
        </p:nvSpPr>
        <p:spPr bwMode="auto">
          <a:xfrm>
            <a:off x="2235200" y="3041650"/>
            <a:ext cx="21261388" cy="10455275"/>
          </a:xfrm>
          <a:prstGeom prst="rect">
            <a:avLst/>
          </a:prstGeom>
          <a:noFill/>
          <a:ln w="9525">
            <a:noFill/>
            <a:miter lim="800000"/>
            <a:headEnd/>
            <a:tailEnd/>
          </a:ln>
        </p:spPr>
        <p:txBody>
          <a:bodyPr>
            <a:spAutoFit/>
          </a:bodyPr>
          <a:lstStyle/>
          <a:p>
            <a:pPr defTabSz="914400"/>
            <a:r>
              <a:rPr lang="en-US" altLang="en-US" sz="4000">
                <a:solidFill>
                  <a:srgbClr val="FF0000"/>
                </a:solidFill>
                <a:latin typeface="微软雅黑" pitchFamily="34" charset="-122"/>
                <a:ea typeface="微软雅黑" pitchFamily="34" charset="-122"/>
              </a:rPr>
              <a:t>n+：在原字符串中检索任何【包含一个或多个n】的子字符串。</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例如：</a:t>
            </a:r>
          </a:p>
          <a:p>
            <a:pPr defTabSz="914400"/>
            <a:r>
              <a:rPr lang="en-US" altLang="en-US" sz="4000">
                <a:solidFill>
                  <a:schemeClr val="tx2"/>
                </a:solidFill>
                <a:latin typeface="微软雅黑" pitchFamily="34" charset="-122"/>
                <a:ea typeface="微软雅黑" pitchFamily="34" charset="-122"/>
              </a:rPr>
              <a:t>                  var str = 'a1abb2ab3baab';</a:t>
            </a:r>
          </a:p>
          <a:p>
            <a:pPr defTabSz="914400"/>
            <a:r>
              <a:rPr lang="en-US" altLang="en-US" sz="4000">
                <a:solidFill>
                  <a:schemeClr val="tx2"/>
                </a:solidFill>
                <a:latin typeface="微软雅黑" pitchFamily="34" charset="-122"/>
                <a:ea typeface="微软雅黑" pitchFamily="34" charset="-122"/>
              </a:rPr>
              <a:t>                  var newStr = str.match(/a/g);</a:t>
            </a:r>
          </a:p>
          <a:p>
            <a:pPr defTabSz="914400"/>
            <a:r>
              <a:rPr lang="en-US"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              console.log(newStr);//["a", "a", "a", "a", "a"]</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var str = 'a1abb2ab3baab';</a:t>
            </a:r>
          </a:p>
          <a:p>
            <a:pPr defTabSz="914400"/>
            <a:r>
              <a:rPr lang="en-US" altLang="en-US" sz="4000">
                <a:solidFill>
                  <a:schemeClr val="tx2"/>
                </a:solidFill>
                <a:latin typeface="微软雅黑" pitchFamily="34" charset="-122"/>
                <a:ea typeface="微软雅黑" pitchFamily="34" charset="-122"/>
              </a:rPr>
              <a:t>                  var newStr = str.match(/ab/g);</a:t>
            </a:r>
          </a:p>
          <a:p>
            <a:pPr defTabSz="914400"/>
            <a:r>
              <a:rPr lang="en-US" altLang="en-US" sz="4000">
                <a:solidFill>
                  <a:schemeClr val="tx2"/>
                </a:solidFill>
                <a:latin typeface="微软雅黑" pitchFamily="34" charset="-122"/>
                <a:ea typeface="微软雅黑" pitchFamily="34" charset="-122"/>
              </a:rPr>
              <a:t>                  console.log(newStr);//["ab","ab","ab"]</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var str = 'a1abb2ab3baab';</a:t>
            </a:r>
          </a:p>
          <a:p>
            <a:pPr defTabSz="914400"/>
            <a:r>
              <a:rPr lang="en-US" altLang="en-US" sz="4000">
                <a:solidFill>
                  <a:schemeClr val="tx2"/>
                </a:solidFill>
                <a:latin typeface="微软雅黑" pitchFamily="34" charset="-122"/>
                <a:ea typeface="微软雅黑" pitchFamily="34" charset="-122"/>
              </a:rPr>
              <a:t>                  var newStr = str.match(/a+/g);</a:t>
            </a:r>
          </a:p>
          <a:p>
            <a:pPr defTabSz="914400"/>
            <a:r>
              <a:rPr lang="en-US" altLang="en-US" sz="4000">
                <a:solidFill>
                  <a:schemeClr val="tx2"/>
                </a:solidFill>
                <a:latin typeface="微软雅黑" pitchFamily="34" charset="-122"/>
                <a:ea typeface="微软雅黑" pitchFamily="34" charset="-122"/>
              </a:rPr>
              <a:t>                  console.log(newStr);//["a", "a", "a", "aa"]</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var str = 'a1abb2ab3baab';</a:t>
            </a:r>
          </a:p>
          <a:p>
            <a:pPr defTabSz="914400"/>
            <a:r>
              <a:rPr lang="en-US" altLang="en-US" sz="4000">
                <a:solidFill>
                  <a:schemeClr val="tx2"/>
                </a:solidFill>
                <a:latin typeface="微软雅黑" pitchFamily="34" charset="-122"/>
                <a:ea typeface="微软雅黑" pitchFamily="34" charset="-122"/>
              </a:rPr>
              <a:t>                  var newStr = str.match(/ab+/g);</a:t>
            </a:r>
          </a:p>
          <a:p>
            <a:pPr defTabSz="914400"/>
            <a:r>
              <a:rPr lang="en-US" altLang="en-US" sz="4000">
                <a:solidFill>
                  <a:schemeClr val="tx2"/>
                </a:solidFill>
                <a:latin typeface="微软雅黑" pitchFamily="34" charset="-122"/>
                <a:ea typeface="微软雅黑" pitchFamily="34" charset="-122"/>
              </a:rPr>
              <a:t>                  console.log(newStr);//["abb", "ab", "ab"]</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6144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61443" name="Text Box 8"/>
          <p:cNvSpPr txBox="1">
            <a:spLocks noChangeArrowheads="1"/>
          </p:cNvSpPr>
          <p:nvPr/>
        </p:nvSpPr>
        <p:spPr bwMode="auto">
          <a:xfrm>
            <a:off x="2235200" y="3041650"/>
            <a:ext cx="21261388" cy="8016875"/>
          </a:xfrm>
          <a:prstGeom prst="rect">
            <a:avLst/>
          </a:prstGeom>
          <a:noFill/>
          <a:ln w="9525">
            <a:noFill/>
            <a:miter lim="800000"/>
            <a:headEnd/>
            <a:tailEnd/>
          </a:ln>
        </p:spPr>
        <p:txBody>
          <a:bodyPr>
            <a:spAutoFit/>
          </a:bodyPr>
          <a:lstStyle/>
          <a:p>
            <a:pPr defTabSz="914400"/>
            <a:r>
              <a:rPr lang="en-US" altLang="en-US" sz="4000">
                <a:solidFill>
                  <a:srgbClr val="FF0000"/>
                </a:solidFill>
                <a:latin typeface="微软雅黑" pitchFamily="34" charset="-122"/>
                <a:ea typeface="微软雅黑" pitchFamily="34" charset="-122"/>
              </a:rPr>
              <a:t>n*：在原字符串中检索任何【包含0个或多个n】的子字符串。</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例如：</a:t>
            </a:r>
          </a:p>
          <a:p>
            <a:pPr defTabSz="914400"/>
            <a:r>
              <a:rPr lang="en-US" altLang="en-US" sz="4000">
                <a:solidFill>
                  <a:schemeClr val="tx2"/>
                </a:solidFill>
                <a:latin typeface="微软雅黑" pitchFamily="34" charset="-122"/>
                <a:ea typeface="微软雅黑" pitchFamily="34" charset="-122"/>
              </a:rPr>
              <a:t>                  var str = 'a1abb2ab3baab';</a:t>
            </a:r>
          </a:p>
          <a:p>
            <a:pPr defTabSz="914400"/>
            <a:r>
              <a:rPr lang="en-US" altLang="en-US" sz="4000">
                <a:solidFill>
                  <a:schemeClr val="tx2"/>
                </a:solidFill>
                <a:latin typeface="微软雅黑" pitchFamily="34" charset="-122"/>
                <a:ea typeface="微软雅黑" pitchFamily="34" charset="-122"/>
              </a:rPr>
              <a:t>                  var newStr = str.match(/a*/g);</a:t>
            </a:r>
          </a:p>
          <a:p>
            <a:pPr defTabSz="914400"/>
            <a:r>
              <a:rPr lang="en-US" altLang="en-US" sz="4000">
                <a:solidFill>
                  <a:schemeClr val="tx2"/>
                </a:solidFill>
                <a:latin typeface="微软雅黑" pitchFamily="34" charset="-122"/>
                <a:ea typeface="微软雅黑" pitchFamily="34" charset="-122"/>
              </a:rPr>
              <a:t>                  console.log(newStr);//["a", "", "a", "", "", "", "a", "", "", "", "aa", "", ""]</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var str = 'a1abb2ab3baab</a:t>
            </a:r>
            <a:r>
              <a:rPr lang="en-US" altLang="en-US" sz="4000">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a:t>
            </a:r>
          </a:p>
          <a:p>
            <a:pPr defTabSz="914400"/>
            <a:r>
              <a:rPr lang="en-US" altLang="en-US" sz="4000">
                <a:solidFill>
                  <a:schemeClr val="tx2"/>
                </a:solidFill>
                <a:latin typeface="微软雅黑" pitchFamily="34" charset="-122"/>
                <a:ea typeface="微软雅黑" pitchFamily="34" charset="-122"/>
              </a:rPr>
              <a:t>                  var newStr = str.match(/ab*/g);</a:t>
            </a:r>
          </a:p>
          <a:p>
            <a:pPr defTabSz="914400"/>
            <a:r>
              <a:rPr lang="en-US" altLang="en-US" sz="4000">
                <a:solidFill>
                  <a:schemeClr val="tx2"/>
                </a:solidFill>
                <a:latin typeface="微软雅黑" pitchFamily="34" charset="-122"/>
                <a:ea typeface="微软雅黑" pitchFamily="34" charset="-122"/>
              </a:rPr>
              <a:t>                  console.log(newStr);//["a", "abb", "ab", "a", "ab"]</a:t>
            </a:r>
          </a:p>
          <a:p>
            <a:pPr defTabSz="914400"/>
            <a:r>
              <a:rPr lang="en-US"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ps：为什么匹配单个字符的时候结果中有空字符串，而匹配多个字符构成的字符串时结果中就没有空字符串？</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8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6349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63491" name="Text Box 8"/>
          <p:cNvSpPr txBox="1">
            <a:spLocks noChangeArrowheads="1"/>
          </p:cNvSpPr>
          <p:nvPr/>
        </p:nvSpPr>
        <p:spPr bwMode="auto">
          <a:xfrm>
            <a:off x="2235200" y="3041650"/>
            <a:ext cx="21261388" cy="5578475"/>
          </a:xfrm>
          <a:prstGeom prst="rect">
            <a:avLst/>
          </a:prstGeom>
          <a:noFill/>
          <a:ln w="9525">
            <a:noFill/>
            <a:miter lim="800000"/>
            <a:headEnd/>
            <a:tailEnd/>
          </a:ln>
        </p:spPr>
        <p:txBody>
          <a:bodyPr>
            <a:spAutoFit/>
          </a:bodyPr>
          <a:lstStyle/>
          <a:p>
            <a:pPr defTabSz="914400"/>
            <a:r>
              <a:rPr lang="en-US" altLang="en-US" sz="4000">
                <a:solidFill>
                  <a:srgbClr val="FF0000"/>
                </a:solidFill>
                <a:latin typeface="微软雅黑" pitchFamily="34" charset="-122"/>
                <a:ea typeface="微软雅黑" pitchFamily="34" charset="-122"/>
              </a:rPr>
              <a:t>n?: 在原字符串中检索任何包含0个或1个n的子字符串</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例如：</a:t>
            </a:r>
          </a:p>
          <a:p>
            <a:pPr defTabSz="914400"/>
            <a:r>
              <a:rPr lang="en-US" altLang="en-US" sz="4000">
                <a:solidFill>
                  <a:schemeClr val="tx2"/>
                </a:solidFill>
                <a:latin typeface="微软雅黑" pitchFamily="34" charset="-122"/>
                <a:ea typeface="微软雅黑" pitchFamily="34" charset="-122"/>
              </a:rPr>
              <a:t>                  var str = 'a1abb2ab3baab';</a:t>
            </a:r>
          </a:p>
          <a:p>
            <a:pPr defTabSz="914400"/>
            <a:r>
              <a:rPr lang="en-US" altLang="en-US" sz="4000">
                <a:solidFill>
                  <a:schemeClr val="tx2"/>
                </a:solidFill>
                <a:latin typeface="微软雅黑" pitchFamily="34" charset="-122"/>
                <a:ea typeface="微软雅黑" pitchFamily="34" charset="-122"/>
              </a:rPr>
              <a:t>                  var newStr = str.match(/a?/g);</a:t>
            </a:r>
          </a:p>
          <a:p>
            <a:pPr defTabSz="914400"/>
            <a:r>
              <a:rPr lang="en-US" altLang="en-US" sz="4000">
                <a:solidFill>
                  <a:schemeClr val="tx2"/>
                </a:solidFill>
                <a:latin typeface="微软雅黑" pitchFamily="34" charset="-122"/>
                <a:ea typeface="微软雅黑" pitchFamily="34" charset="-122"/>
              </a:rPr>
              <a:t>                  console.log(newStr);//["a", "", "a", "", "", "", "a", "", "", "", "a", "a", "", ""]</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var str = 'a1abb2ab3baab';</a:t>
            </a:r>
          </a:p>
          <a:p>
            <a:pPr defTabSz="914400"/>
            <a:r>
              <a:rPr lang="en-US" altLang="en-US" sz="4000">
                <a:solidFill>
                  <a:schemeClr val="tx2"/>
                </a:solidFill>
                <a:latin typeface="微软雅黑" pitchFamily="34" charset="-122"/>
                <a:ea typeface="微软雅黑" pitchFamily="34" charset="-122"/>
              </a:rPr>
              <a:t>                 var newStr = str.match(/ab?/g);</a:t>
            </a:r>
          </a:p>
          <a:p>
            <a:pPr defTabSz="914400"/>
            <a:r>
              <a:rPr lang="en-US" altLang="en-US" sz="4000">
                <a:solidFill>
                  <a:schemeClr val="tx2"/>
                </a:solidFill>
                <a:latin typeface="微软雅黑" pitchFamily="34" charset="-122"/>
                <a:ea typeface="微软雅黑" pitchFamily="34" charset="-122"/>
              </a:rPr>
              <a:t>                 console.log(newStr);//["a", "ab", "ab", "a", "ab"]</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6553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65539" name="Text Box 8"/>
          <p:cNvSpPr txBox="1">
            <a:spLocks noChangeArrowheads="1"/>
          </p:cNvSpPr>
          <p:nvPr/>
        </p:nvSpPr>
        <p:spPr bwMode="auto">
          <a:xfrm>
            <a:off x="2235200" y="2609850"/>
            <a:ext cx="21261388" cy="110648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2.3 RegExp</a:t>
            </a:r>
            <a:r>
              <a:rPr lang="zh-CN" altLang="en-US" sz="4000">
                <a:solidFill>
                  <a:schemeClr val="tx2"/>
                </a:solidFill>
                <a:latin typeface="微软雅黑" pitchFamily="34" charset="-122"/>
                <a:ea typeface="微软雅黑" pitchFamily="34" charset="-122"/>
              </a:rPr>
              <a:t>对象</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上面我们提到过正则表达式的基本语法是：</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正则表达式主体</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修饰符</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可选</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，这种创建正则的方法我们称之为</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字面量创建正则表达式</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a:t>
            </a:r>
            <a:r>
              <a:rPr lang="zh-CN" altLang="en-US" sz="4000">
                <a:solidFill>
                  <a:schemeClr val="accent2"/>
                </a:solidFill>
                <a:latin typeface="微软雅黑" pitchFamily="34" charset="-122"/>
                <a:ea typeface="微软雅黑" pitchFamily="34" charset="-122"/>
              </a:rPr>
              <a:t>而实际上在</a:t>
            </a:r>
            <a:r>
              <a:rPr lang="en-US" altLang="zh-CN" sz="4000">
                <a:solidFill>
                  <a:schemeClr val="accent2"/>
                </a:solidFill>
                <a:latin typeface="微软雅黑" pitchFamily="34" charset="-122"/>
                <a:ea typeface="微软雅黑" pitchFamily="34" charset="-122"/>
              </a:rPr>
              <a:t>js</a:t>
            </a:r>
            <a:r>
              <a:rPr lang="zh-CN" altLang="en-US" sz="4000">
                <a:solidFill>
                  <a:schemeClr val="accent2"/>
                </a:solidFill>
                <a:latin typeface="微软雅黑" pitchFamily="34" charset="-122"/>
                <a:ea typeface="微软雅黑" pitchFamily="34" charset="-122"/>
              </a:rPr>
              <a:t>中已经为正则表达式提供了一个构造函数</a:t>
            </a:r>
            <a:r>
              <a:rPr lang="en-US" altLang="zh-CN" sz="4000">
                <a:solidFill>
                  <a:schemeClr val="accent2"/>
                </a:solidFill>
                <a:latin typeface="微软雅黑" pitchFamily="34" charset="-122"/>
                <a:ea typeface="微软雅黑" pitchFamily="34" charset="-122"/>
              </a:rPr>
              <a:t>RegExp</a:t>
            </a:r>
            <a:r>
              <a:rPr lang="zh-CN" altLang="en-US" sz="4000">
                <a:solidFill>
                  <a:schemeClr val="accent2"/>
                </a:solidFill>
                <a:latin typeface="微软雅黑" pitchFamily="34" charset="-122"/>
                <a:ea typeface="微软雅黑" pitchFamily="34" charset="-122"/>
              </a:rPr>
              <a:t>，我们可以通过这个构造函数来生成一个正则表达式的实例，而这种创建正则的方法我们称之为</a:t>
            </a:r>
            <a:r>
              <a:rPr lang="en-US" altLang="zh-CN" sz="4000">
                <a:solidFill>
                  <a:schemeClr val="accent2"/>
                </a:solidFill>
                <a:latin typeface="微软雅黑" pitchFamily="34" charset="-122"/>
                <a:ea typeface="微软雅黑" pitchFamily="34" charset="-122"/>
              </a:rPr>
              <a:t>【</a:t>
            </a:r>
            <a:r>
              <a:rPr lang="zh-CN" altLang="en-US" sz="4000">
                <a:solidFill>
                  <a:schemeClr val="accent2"/>
                </a:solidFill>
                <a:latin typeface="微软雅黑" pitchFamily="34" charset="-122"/>
                <a:ea typeface="微软雅黑" pitchFamily="34" charset="-122"/>
              </a:rPr>
              <a:t>构造函数创建正则表达式</a:t>
            </a:r>
            <a:r>
              <a:rPr lang="en-US" altLang="zh-CN" sz="4000">
                <a:solidFill>
                  <a:schemeClr val="accent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对于通过</a:t>
            </a:r>
            <a:r>
              <a:rPr lang="en-US" altLang="zh-CN" sz="4000">
                <a:solidFill>
                  <a:schemeClr val="tx2"/>
                </a:solidFill>
                <a:latin typeface="微软雅黑" pitchFamily="34" charset="-122"/>
                <a:ea typeface="微软雅黑" pitchFamily="34" charset="-122"/>
              </a:rPr>
              <a:t>RegExp</a:t>
            </a:r>
            <a:r>
              <a:rPr lang="zh-CN" altLang="en-US" sz="4000">
                <a:solidFill>
                  <a:schemeClr val="tx2"/>
                </a:solidFill>
                <a:latin typeface="微软雅黑" pitchFamily="34" charset="-122"/>
                <a:ea typeface="微软雅黑" pitchFamily="34" charset="-122"/>
              </a:rPr>
              <a:t>构造函数生成的正则实例来说，我们既能够和之前使用正则表达式一样将这个正则实例直接使用，还能够通过这个实例来调用一些</a:t>
            </a:r>
            <a:r>
              <a:rPr lang="en-US" altLang="zh-CN" sz="4000">
                <a:solidFill>
                  <a:schemeClr val="tx2"/>
                </a:solidFill>
                <a:latin typeface="微软雅黑" pitchFamily="34" charset="-122"/>
                <a:ea typeface="微软雅黑" pitchFamily="34" charset="-122"/>
              </a:rPr>
              <a:t>RegExp</a:t>
            </a:r>
            <a:r>
              <a:rPr lang="zh-CN" altLang="en-US" sz="4000">
                <a:solidFill>
                  <a:schemeClr val="tx2"/>
                </a:solidFill>
                <a:latin typeface="微软雅黑" pitchFamily="34" charset="-122"/>
                <a:ea typeface="微软雅黑" pitchFamily="34" charset="-122"/>
              </a:rPr>
              <a:t>所独有的方法</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语法：</a:t>
            </a:r>
          </a:p>
          <a:p>
            <a:pPr defTabSz="914400"/>
            <a:r>
              <a:rPr lang="zh-CN" altLang="en-US"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var regExp = new RegExp(</a:t>
            </a:r>
            <a:r>
              <a:rPr lang="zh-CN" altLang="en-US" sz="4000">
                <a:solidFill>
                  <a:srgbClr val="FF0000"/>
                </a:solidFill>
                <a:latin typeface="微软雅黑" pitchFamily="34" charset="-122"/>
                <a:ea typeface="微软雅黑" pitchFamily="34" charset="-122"/>
              </a:rPr>
              <a:t>正则表达式内容</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修饰符</a:t>
            </a:r>
            <a:r>
              <a:rPr lang="en-US" altLang="zh-CN" sz="4000">
                <a:solidFill>
                  <a:srgbClr val="FF0000"/>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ps</a:t>
            </a:r>
            <a:r>
              <a:rPr lang="zh-CN" altLang="en-US" sz="4000">
                <a:solidFill>
                  <a:schemeClr val="tx2"/>
                </a:solidFill>
                <a:latin typeface="微软雅黑" pitchFamily="34" charset="-122"/>
                <a:ea typeface="微软雅黑" pitchFamily="34" charset="-122"/>
              </a:rPr>
              <a:t>：通过构造函数方式创建正则，参数均采用字符串来声明</a:t>
            </a:r>
          </a:p>
          <a:p>
            <a:pPr defTabSz="914400"/>
            <a:r>
              <a:rPr lang="zh-CN" altLang="en-US" sz="4000">
                <a:solidFill>
                  <a:schemeClr val="tx2"/>
                </a:solidFill>
                <a:latin typeface="微软雅黑" pitchFamily="34" charset="-122"/>
                <a:ea typeface="微软雅黑" pitchFamily="34" charset="-122"/>
              </a:rPr>
              <a:t>       例如：</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var regExp = new RegExp('ab','g');//【</a:t>
            </a:r>
            <a:r>
              <a:rPr lang="zh-CN" altLang="en-US" sz="4000">
                <a:solidFill>
                  <a:schemeClr val="tx2"/>
                </a:solidFill>
                <a:latin typeface="微软雅黑" pitchFamily="34" charset="-122"/>
                <a:ea typeface="微软雅黑" pitchFamily="34" charset="-122"/>
              </a:rPr>
              <a:t>等价于正则表达式：</a:t>
            </a:r>
            <a:r>
              <a:rPr lang="en-US" altLang="zh-CN" sz="4000">
                <a:solidFill>
                  <a:schemeClr val="tx2"/>
                </a:solidFill>
                <a:latin typeface="微软雅黑" pitchFamily="34" charset="-122"/>
                <a:ea typeface="微软雅黑" pitchFamily="34" charset="-122"/>
              </a:rPr>
              <a:t>/ab/g】</a:t>
            </a:r>
          </a:p>
          <a:p>
            <a:pPr defTabSz="914400"/>
            <a:r>
              <a:rPr lang="en-US" altLang="zh-CN" sz="4000">
                <a:solidFill>
                  <a:schemeClr val="tx2"/>
                </a:solidFill>
                <a:latin typeface="微软雅黑" pitchFamily="34" charset="-122"/>
                <a:ea typeface="微软雅黑" pitchFamily="34" charset="-122"/>
              </a:rPr>
              <a:t>           var str = '12abc12abABC';</a:t>
            </a:r>
          </a:p>
          <a:p>
            <a:pPr defTabSz="914400"/>
            <a:r>
              <a:rPr lang="en-US" altLang="zh-CN" sz="4000">
                <a:solidFill>
                  <a:schemeClr val="tx2"/>
                </a:solidFill>
                <a:latin typeface="微软雅黑" pitchFamily="34" charset="-122"/>
                <a:ea typeface="微软雅黑" pitchFamily="34" charset="-122"/>
              </a:rPr>
              <a:t>           var newStr = str.replace(regExp,'(frank)');</a:t>
            </a:r>
          </a:p>
          <a:p>
            <a:pPr defTabSz="914400"/>
            <a:r>
              <a:rPr lang="en-US" altLang="zh-CN" sz="4000">
                <a:solidFill>
                  <a:schemeClr val="tx2"/>
                </a:solidFill>
                <a:latin typeface="微软雅黑" pitchFamily="34" charset="-122"/>
                <a:ea typeface="微软雅黑" pitchFamily="34" charset="-122"/>
              </a:rPr>
              <a:t>           console.log(newStr);//12(frank)c12(frank)ABC</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6758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67587" name="Text Box 8"/>
          <p:cNvSpPr txBox="1">
            <a:spLocks noChangeArrowheads="1"/>
          </p:cNvSpPr>
          <p:nvPr/>
        </p:nvSpPr>
        <p:spPr bwMode="auto">
          <a:xfrm>
            <a:off x="2235200" y="2662238"/>
            <a:ext cx="21261388" cy="110648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(1)RegExp对象的test()方法</a:t>
            </a:r>
          </a:p>
          <a:p>
            <a:pPr defTabSz="914400"/>
            <a:r>
              <a:rPr lang="en-US"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accent2"/>
                </a:solidFill>
                <a:latin typeface="微软雅黑" pitchFamily="34" charset="-122"/>
                <a:ea typeface="微软雅黑" pitchFamily="34" charset="-122"/>
              </a:rPr>
              <a:t>本方法是RegExp</a:t>
            </a:r>
            <a:r>
              <a:rPr lang="en-US" altLang="zh-CN" sz="4000">
                <a:solidFill>
                  <a:schemeClr val="accent2"/>
                </a:solidFill>
                <a:latin typeface="微软雅黑" pitchFamily="34" charset="-122"/>
                <a:ea typeface="微软雅黑" pitchFamily="34" charset="-122"/>
              </a:rPr>
              <a:t>对象中提供的一个方法</a:t>
            </a:r>
            <a:r>
              <a:rPr lang="zh-CN" altLang="en-US" sz="4000">
                <a:solidFill>
                  <a:schemeClr val="accent2"/>
                </a:solidFill>
                <a:latin typeface="微软雅黑" pitchFamily="34" charset="-122"/>
                <a:ea typeface="微软雅黑" pitchFamily="34" charset="-122"/>
              </a:rPr>
              <a:t>，用来判断在</a:t>
            </a:r>
            <a:r>
              <a:rPr lang="en-US" altLang="en-US" sz="4000">
                <a:solidFill>
                  <a:schemeClr val="accent2"/>
                </a:solidFill>
                <a:latin typeface="微软雅黑" pitchFamily="34" charset="-122"/>
                <a:ea typeface="微软雅黑" pitchFamily="34" charset="-122"/>
              </a:rPr>
              <a:t>【指定字符串中】是否存在【满足正则表达式规则】的子字符串</a:t>
            </a:r>
            <a:r>
              <a:rPr lang="en-US" altLang="zh-CN" sz="4000">
                <a:solidFill>
                  <a:schemeClr val="accent2"/>
                </a:solidFill>
                <a:latin typeface="微软雅黑" pitchFamily="34" charset="-122"/>
                <a:ea typeface="微软雅黑" pitchFamily="34" charset="-122"/>
              </a:rPr>
              <a:t>。</a:t>
            </a:r>
            <a:r>
              <a:rPr lang="zh-CN" altLang="en-US" sz="4000">
                <a:solidFill>
                  <a:schemeClr val="accent2"/>
                </a:solidFill>
                <a:latin typeface="微软雅黑" pitchFamily="34" charset="-122"/>
                <a:ea typeface="微软雅黑" pitchFamily="34" charset="-122"/>
              </a:rPr>
              <a:t>存在就返回</a:t>
            </a:r>
            <a:r>
              <a:rPr lang="en-US" altLang="zh-CN" sz="4000">
                <a:solidFill>
                  <a:schemeClr val="accent2"/>
                </a:solidFill>
                <a:latin typeface="微软雅黑" pitchFamily="34" charset="-122"/>
                <a:ea typeface="微软雅黑" pitchFamily="34" charset="-122"/>
              </a:rPr>
              <a:t>true</a:t>
            </a:r>
            <a:r>
              <a:rPr lang="zh-CN" altLang="en-US" sz="4000">
                <a:solidFill>
                  <a:schemeClr val="accent2"/>
                </a:solidFill>
                <a:latin typeface="微软雅黑" pitchFamily="34" charset="-122"/>
                <a:ea typeface="微软雅黑" pitchFamily="34" charset="-122"/>
              </a:rPr>
              <a:t>，反之返回</a:t>
            </a:r>
            <a:r>
              <a:rPr lang="en-US" altLang="zh-CN" sz="4000">
                <a:solidFill>
                  <a:schemeClr val="accent2"/>
                </a:solidFill>
                <a:latin typeface="微软雅黑" pitchFamily="34" charset="-122"/>
                <a:ea typeface="微软雅黑" pitchFamily="34" charset="-122"/>
              </a:rPr>
              <a:t>false</a:t>
            </a:r>
            <a:r>
              <a:rPr lang="zh-CN" altLang="en-US" sz="4000">
                <a:solidFill>
                  <a:schemeClr val="accent2"/>
                </a:solidFill>
                <a:latin typeface="微软雅黑" pitchFamily="34" charset="-122"/>
                <a:ea typeface="微软雅黑" pitchFamily="34" charset="-122"/>
              </a:rPr>
              <a:t>。</a:t>
            </a:r>
            <a:endParaRPr lang="en-US" altLang="en-US" sz="4000">
              <a:solidFill>
                <a:schemeClr val="accent2"/>
              </a:solidFill>
              <a:latin typeface="微软雅黑" pitchFamily="34" charset="-122"/>
              <a:ea typeface="微软雅黑" pitchFamily="34" charset="-122"/>
            </a:endParaRPr>
          </a:p>
          <a:p>
            <a:pPr defTabSz="914400"/>
            <a:r>
              <a:rPr lang="en-US"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语法：</a:t>
            </a:r>
          </a:p>
          <a:p>
            <a:pPr defTabSz="914400"/>
            <a:r>
              <a:rPr lang="en-US" altLang="en-US" sz="4000">
                <a:solidFill>
                  <a:schemeClr val="tx2"/>
                </a:solidFill>
                <a:latin typeface="微软雅黑" pitchFamily="34" charset="-122"/>
                <a:ea typeface="微软雅黑" pitchFamily="34" charset="-122"/>
              </a:rPr>
              <a:t>           </a:t>
            </a:r>
            <a:r>
              <a:rPr lang="en-US" altLang="en-US" sz="4000">
                <a:solidFill>
                  <a:schemeClr val="accent2"/>
                </a:solidFill>
                <a:latin typeface="微软雅黑" pitchFamily="34" charset="-122"/>
                <a:ea typeface="微软雅黑" pitchFamily="34" charset="-122"/>
              </a:rPr>
              <a:t>正则表达式.test(指定字符串)</a:t>
            </a:r>
          </a:p>
          <a:p>
            <a:pPr defTabSz="914400"/>
            <a:r>
              <a:rPr lang="en-US" altLang="en-US" sz="4000">
                <a:solidFill>
                  <a:schemeClr val="tx2"/>
                </a:solidFill>
                <a:latin typeface="微软雅黑" pitchFamily="34" charset="-122"/>
                <a:ea typeface="微软雅黑" pitchFamily="34" charset="-122"/>
              </a:rPr>
              <a:t>      例如：</a:t>
            </a:r>
          </a:p>
          <a:p>
            <a:pPr defTabSz="914400"/>
            <a:r>
              <a:rPr lang="en-US" altLang="en-US" sz="4000">
                <a:solidFill>
                  <a:schemeClr val="tx2"/>
                </a:solidFill>
                <a:latin typeface="微软雅黑" pitchFamily="34" charset="-122"/>
                <a:ea typeface="微软雅黑" pitchFamily="34" charset="-122"/>
              </a:rPr>
              <a:t>           var regExp = new RegExp('abcd','g');</a:t>
            </a:r>
          </a:p>
          <a:p>
            <a:pPr defTabSz="914400"/>
            <a:r>
              <a:rPr lang="en-US" altLang="en-US" sz="4000">
                <a:solidFill>
                  <a:schemeClr val="tx2"/>
                </a:solidFill>
                <a:latin typeface="微软雅黑" pitchFamily="34" charset="-122"/>
                <a:ea typeface="微软雅黑" pitchFamily="34" charset="-122"/>
              </a:rPr>
              <a:t>           console.log(regExp.test('12abc12abABC'));//false</a:t>
            </a:r>
          </a:p>
          <a:p>
            <a:pPr defTabSz="914400"/>
            <a:r>
              <a:rPr lang="en-US" altLang="en-US" sz="4000">
                <a:solidFill>
                  <a:schemeClr val="tx2"/>
                </a:solidFill>
                <a:latin typeface="微软雅黑" pitchFamily="34" charset="-122"/>
                <a:ea typeface="微软雅黑" pitchFamily="34" charset="-122"/>
              </a:rPr>
              <a:t>    </a:t>
            </a:r>
          </a:p>
          <a:p>
            <a:pPr defTabSz="914400"/>
            <a:r>
              <a:rPr lang="en-US" altLang="en-US" sz="4000">
                <a:solidFill>
                  <a:schemeClr val="tx2"/>
                </a:solidFill>
                <a:latin typeface="微软雅黑" pitchFamily="34" charset="-122"/>
                <a:ea typeface="微软雅黑" pitchFamily="34" charset="-122"/>
              </a:rPr>
              <a:t>           var regExp = new RegExp('abc','g');</a:t>
            </a:r>
          </a:p>
          <a:p>
            <a:pPr defTabSz="914400"/>
            <a:r>
              <a:rPr lang="en-US" altLang="en-US" sz="4000">
                <a:solidFill>
                  <a:schemeClr val="tx2"/>
                </a:solidFill>
                <a:latin typeface="微软雅黑" pitchFamily="34" charset="-122"/>
                <a:ea typeface="微软雅黑" pitchFamily="34" charset="-122"/>
              </a:rPr>
              <a:t>           console.log(regExp.test('12abc12abABC'));//true</a:t>
            </a:r>
          </a:p>
          <a:p>
            <a:pPr defTabSz="914400"/>
            <a:r>
              <a:rPr lang="en-US"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a:p>
            <a:pPr defTabSz="914400"/>
            <a:endParaRPr lang="en-US"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ps:其实RegExp中提供的方法对于正则表达式都是通用的，也就意味着下面的代码也是合法的：</a:t>
            </a:r>
          </a:p>
          <a:p>
            <a:pPr defTabSz="914400"/>
            <a:r>
              <a:rPr lang="en-US" altLang="en-US" sz="4000">
                <a:solidFill>
                  <a:schemeClr val="tx2"/>
                </a:solidFill>
                <a:latin typeface="微软雅黑" pitchFamily="34" charset="-122"/>
                <a:ea typeface="微软雅黑" pitchFamily="34" charset="-122"/>
              </a:rPr>
              <a:t>               console.log(/abc/g.test('12abc12abABC'));//true</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63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6963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69635" name="Text Box 8"/>
          <p:cNvSpPr txBox="1">
            <a:spLocks noChangeArrowheads="1"/>
          </p:cNvSpPr>
          <p:nvPr/>
        </p:nvSpPr>
        <p:spPr bwMode="auto">
          <a:xfrm>
            <a:off x="2235200" y="2662238"/>
            <a:ext cx="21261388" cy="110648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(2)RegExp对象的exec()方法</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accent2"/>
                </a:solidFill>
                <a:latin typeface="微软雅黑" pitchFamily="34" charset="-122"/>
                <a:ea typeface="微软雅黑" pitchFamily="34" charset="-122"/>
              </a:rPr>
              <a:t>本方法是RegExp</a:t>
            </a:r>
            <a:r>
              <a:rPr lang="en-US" altLang="zh-CN" sz="4000">
                <a:solidFill>
                  <a:schemeClr val="accent2"/>
                </a:solidFill>
                <a:latin typeface="微软雅黑" pitchFamily="34" charset="-122"/>
                <a:ea typeface="微软雅黑" pitchFamily="34" charset="-122"/>
              </a:rPr>
              <a:t>对象中提供的一个方法</a:t>
            </a:r>
            <a:r>
              <a:rPr lang="zh-CN" altLang="en-US" sz="4000">
                <a:solidFill>
                  <a:schemeClr val="accent2"/>
                </a:solidFill>
                <a:latin typeface="微软雅黑" pitchFamily="34" charset="-122"/>
                <a:ea typeface="微软雅黑" pitchFamily="34" charset="-122"/>
              </a:rPr>
              <a:t>，用来查找在</a:t>
            </a:r>
            <a:r>
              <a:rPr lang="en-US" altLang="en-US" sz="4000">
                <a:solidFill>
                  <a:schemeClr val="accent2"/>
                </a:solidFill>
                <a:latin typeface="微软雅黑" pitchFamily="34" charset="-122"/>
                <a:ea typeface="微软雅黑" pitchFamily="34" charset="-122"/>
              </a:rPr>
              <a:t>【指定字符串中】【第一个】【满足正则表达式规则】的子字符串出现的【下标和内容】</a:t>
            </a:r>
            <a:r>
              <a:rPr lang="en-US" altLang="zh-CN" sz="4000">
                <a:solidFill>
                  <a:schemeClr val="accent2"/>
                </a:solidFill>
                <a:latin typeface="微软雅黑" pitchFamily="34" charset="-122"/>
                <a:ea typeface="微软雅黑" pitchFamily="34" charset="-122"/>
              </a:rPr>
              <a:t>。</a:t>
            </a:r>
          </a:p>
          <a:p>
            <a:pPr defTabSz="914400"/>
            <a:r>
              <a:rPr lang="en-US" altLang="zh-CN" sz="4000">
                <a:solidFill>
                  <a:schemeClr val="accent2"/>
                </a:solidFill>
                <a:latin typeface="微软雅黑" pitchFamily="34" charset="-122"/>
                <a:ea typeface="微软雅黑" pitchFamily="34" charset="-122"/>
              </a:rPr>
              <a:t>	</a:t>
            </a:r>
            <a:r>
              <a:rPr lang="en-US" altLang="en-US" sz="4000">
                <a:solidFill>
                  <a:schemeClr val="accent2"/>
                </a:solidFill>
                <a:latin typeface="微软雅黑" pitchFamily="34" charset="-122"/>
                <a:ea typeface="微软雅黑" pitchFamily="34" charset="-122"/>
              </a:rPr>
              <a:t>本方法的返回值是是一个信息集合(对象),但是可以当做数组一样使用。若查找失败，则返回结果为null</a:t>
            </a:r>
            <a:r>
              <a:rPr lang="en-US" altLang="zh-CN" sz="4000">
                <a:solidFill>
                  <a:schemeClr val="accent2"/>
                </a:solidFill>
                <a:latin typeface="微软雅黑" pitchFamily="34" charset="-122"/>
                <a:ea typeface="微软雅黑" pitchFamily="34" charset="-122"/>
              </a:rPr>
              <a:t>。</a:t>
            </a:r>
            <a:endParaRPr lang="en-US" altLang="en-US" sz="4000">
              <a:solidFill>
                <a:schemeClr val="accent2"/>
              </a:solidFill>
              <a:latin typeface="微软雅黑" pitchFamily="34" charset="-122"/>
              <a:ea typeface="微软雅黑" pitchFamily="34" charset="-122"/>
            </a:endParaRPr>
          </a:p>
          <a:p>
            <a:pPr defTabSz="914400"/>
            <a:r>
              <a:rPr lang="en-US" altLang="en-US" sz="4000">
                <a:solidFill>
                  <a:schemeClr val="tx2"/>
                </a:solidFill>
                <a:latin typeface="微软雅黑" pitchFamily="34" charset="-122"/>
                <a:ea typeface="微软雅黑" pitchFamily="34" charset="-122"/>
              </a:rPr>
              <a:t>       语法：</a:t>
            </a:r>
          </a:p>
          <a:p>
            <a:pPr defTabSz="914400"/>
            <a:r>
              <a:rPr lang="en-US" altLang="en-US" sz="4000">
                <a:solidFill>
                  <a:schemeClr val="tx2"/>
                </a:solidFill>
                <a:latin typeface="微软雅黑" pitchFamily="34" charset="-122"/>
                <a:ea typeface="微软雅黑" pitchFamily="34" charset="-122"/>
              </a:rPr>
              <a:t>           </a:t>
            </a:r>
            <a:r>
              <a:rPr lang="en-US" altLang="en-US" sz="4000">
                <a:solidFill>
                  <a:schemeClr val="accent2"/>
                </a:solidFill>
                <a:latin typeface="微软雅黑" pitchFamily="34" charset="-122"/>
                <a:ea typeface="微软雅黑" pitchFamily="34" charset="-122"/>
              </a:rPr>
              <a:t>正则表达式.exec(指定字符串)</a:t>
            </a:r>
          </a:p>
          <a:p>
            <a:pPr defTabSz="914400"/>
            <a:r>
              <a:rPr lang="en-US" altLang="en-US" sz="4000">
                <a:solidFill>
                  <a:schemeClr val="tx2"/>
                </a:solidFill>
                <a:latin typeface="微软雅黑" pitchFamily="34" charset="-122"/>
                <a:ea typeface="微软雅黑" pitchFamily="34" charset="-122"/>
              </a:rPr>
              <a:t>       例如：</a:t>
            </a:r>
          </a:p>
          <a:p>
            <a:pPr defTabSz="914400"/>
            <a:r>
              <a:rPr lang="en-US" altLang="en-US" sz="4000">
                <a:solidFill>
                  <a:schemeClr val="tx2"/>
                </a:solidFill>
                <a:latin typeface="微软雅黑" pitchFamily="34" charset="-122"/>
                <a:ea typeface="微软雅黑" pitchFamily="34" charset="-122"/>
              </a:rPr>
              <a:t>           var regExp = new RegExp('abc','gi');</a:t>
            </a:r>
          </a:p>
          <a:p>
            <a:pPr defTabSz="914400"/>
            <a:r>
              <a:rPr lang="en-US" altLang="en-US" sz="4000">
                <a:solidFill>
                  <a:schemeClr val="tx2"/>
                </a:solidFill>
                <a:latin typeface="微软雅黑" pitchFamily="34" charset="-122"/>
                <a:ea typeface="微软雅黑" pitchFamily="34" charset="-122"/>
              </a:rPr>
              <a:t>           var result = regExp.exec('12abc12abABC');</a:t>
            </a:r>
          </a:p>
          <a:p>
            <a:pPr defTabSz="914400"/>
            <a:r>
              <a:rPr lang="en-US" altLang="en-US" sz="4000">
                <a:solidFill>
                  <a:schemeClr val="tx2"/>
                </a:solidFill>
                <a:latin typeface="微软雅黑" pitchFamily="34" charset="-122"/>
                <a:ea typeface="微软雅黑" pitchFamily="34" charset="-122"/>
              </a:rPr>
              <a:t>           console.log(result);//["abc", index: 2, input: "12abc12abABC"]</a:t>
            </a:r>
          </a:p>
          <a:p>
            <a:pPr defTabSz="914400"/>
            <a:r>
              <a:rPr lang="en-US" altLang="en-US" sz="4000">
                <a:solidFill>
                  <a:schemeClr val="tx2"/>
                </a:solidFill>
                <a:latin typeface="微软雅黑" pitchFamily="34" charset="-122"/>
                <a:ea typeface="微软雅黑" pitchFamily="34" charset="-122"/>
              </a:rPr>
              <a:t>           console.log(result.length);//1</a:t>
            </a:r>
          </a:p>
          <a:p>
            <a:pPr defTabSz="914400"/>
            <a:r>
              <a:rPr lang="en-US" altLang="en-US" sz="4000">
                <a:solidFill>
                  <a:schemeClr val="tx2"/>
                </a:solidFill>
                <a:latin typeface="微软雅黑" pitchFamily="34" charset="-122"/>
                <a:ea typeface="微软雅黑" pitchFamily="34" charset="-122"/>
              </a:rPr>
              <a:t>           result = regExp.exec('12abc12abABC');</a:t>
            </a:r>
          </a:p>
          <a:p>
            <a:pPr defTabSz="914400"/>
            <a:r>
              <a:rPr lang="en-US" altLang="en-US" sz="4000">
                <a:solidFill>
                  <a:schemeClr val="tx2"/>
                </a:solidFill>
                <a:latin typeface="微软雅黑" pitchFamily="34" charset="-122"/>
                <a:ea typeface="微软雅黑" pitchFamily="34" charset="-122"/>
              </a:rPr>
              <a:t>           console.log(result);//["ABC", index: 9, input: "12abc12abABC"]</a:t>
            </a:r>
          </a:p>
          <a:p>
            <a:pPr defTabSz="914400"/>
            <a:r>
              <a:rPr lang="en-US" altLang="en-US" sz="4000">
                <a:solidFill>
                  <a:schemeClr val="tx2"/>
                </a:solidFill>
                <a:latin typeface="微软雅黑" pitchFamily="34" charset="-122"/>
                <a:ea typeface="微软雅黑" pitchFamily="34" charset="-122"/>
              </a:rPr>
              <a:t>           console.log(result.length);//1</a:t>
            </a:r>
          </a:p>
          <a:p>
            <a:pPr defTabSz="914400"/>
            <a:r>
              <a:rPr lang="en-US" altLang="en-US" sz="4000">
                <a:solidFill>
                  <a:schemeClr val="tx2"/>
                </a:solidFill>
                <a:latin typeface="微软雅黑" pitchFamily="34" charset="-122"/>
                <a:ea typeface="微软雅黑" pitchFamily="34" charset="-122"/>
              </a:rPr>
              <a:t>           result = regExp.exec('12abc12abABC');</a:t>
            </a:r>
          </a:p>
          <a:p>
            <a:pPr defTabSz="914400"/>
            <a:r>
              <a:rPr lang="en-US" altLang="en-US" sz="4000">
                <a:solidFill>
                  <a:schemeClr val="tx2"/>
                </a:solidFill>
                <a:latin typeface="微软雅黑" pitchFamily="34" charset="-122"/>
                <a:ea typeface="微软雅黑" pitchFamily="34" charset="-122"/>
              </a:rPr>
              <a:t>           console.log(result);//null</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7168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71683" name="Text Box 8"/>
          <p:cNvSpPr txBox="1">
            <a:spLocks noChangeArrowheads="1"/>
          </p:cNvSpPr>
          <p:nvPr/>
        </p:nvSpPr>
        <p:spPr bwMode="auto">
          <a:xfrm>
            <a:off x="2235200" y="2906713"/>
            <a:ext cx="21261388" cy="80168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ps</a:t>
            </a:r>
            <a:r>
              <a:rPr lang="en-US" altLang="zh-CN" sz="4000">
                <a:solidFill>
                  <a:schemeClr val="tx2"/>
                </a:solidFill>
                <a:latin typeface="微软雅黑" pitchFamily="34" charset="-122"/>
                <a:ea typeface="微软雅黑" pitchFamily="34" charset="-122"/>
              </a:rPr>
              <a:t>：</a:t>
            </a:r>
            <a:r>
              <a:rPr lang="en-US" altLang="en-US" sz="4000">
                <a:solidFill>
                  <a:schemeClr val="tx2"/>
                </a:solidFill>
                <a:latin typeface="微软雅黑" pitchFamily="34" charset="-122"/>
                <a:ea typeface="微软雅黑" pitchFamily="34" charset="-122"/>
              </a:rPr>
              <a:t>需要注意的是，尽管我们能够像使用数组一样来使用exec方法的返回结果，</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但那</a:t>
            </a:r>
            <a:r>
              <a:rPr lang="zh-CN" altLang="en-US" sz="4000">
                <a:solidFill>
                  <a:schemeClr val="tx2"/>
                </a:solidFill>
                <a:latin typeface="微软雅黑" pitchFamily="34" charset="-122"/>
                <a:ea typeface="微软雅黑" pitchFamily="34" charset="-122"/>
              </a:rPr>
              <a:t>只是针对于查找的子字符串而言</a:t>
            </a:r>
            <a:r>
              <a:rPr lang="en-US" altLang="en-US" sz="4000">
                <a:solidFill>
                  <a:schemeClr val="tx2"/>
                </a:solidFill>
                <a:latin typeface="微软雅黑" pitchFamily="34" charset="-122"/>
                <a:ea typeface="微软雅黑" pitchFamily="34" charset="-122"/>
              </a:rPr>
              <a:t>，</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对于子字符串出现的下标位置的访问仍然需要按照属性访问来执行</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即</a:t>
            </a:r>
            <a:r>
              <a:rPr lang="en-US" altLang="en-US" sz="4000">
                <a:solidFill>
                  <a:schemeClr val="tx2"/>
                </a:solidFill>
                <a:latin typeface="微软雅黑" pitchFamily="34" charset="-122"/>
                <a:ea typeface="微软雅黑" pitchFamily="34" charset="-122"/>
              </a:rPr>
              <a:t>result.index或result['index']</a:t>
            </a:r>
          </a:p>
          <a:p>
            <a:pPr defTabSz="914400"/>
            <a:r>
              <a:rPr lang="en-US"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a:p>
            <a:pPr defTabSz="914400"/>
            <a:endParaRPr lang="en-US" altLang="en-US" sz="4000">
              <a:solidFill>
                <a:schemeClr val="tx2"/>
              </a:solidFill>
              <a:latin typeface="微软雅黑" pitchFamily="34" charset="-122"/>
              <a:ea typeface="微软雅黑" pitchFamily="34" charset="-122"/>
            </a:endParaRPr>
          </a:p>
          <a:p>
            <a:pPr defTabSz="914400"/>
            <a:r>
              <a:rPr lang="en-US" altLang="en-US" sz="4000">
                <a:solidFill>
                  <a:schemeClr val="tx2"/>
                </a:solidFill>
                <a:latin typeface="微软雅黑" pitchFamily="34" charset="-122"/>
                <a:ea typeface="微软雅黑" pitchFamily="34" charset="-122"/>
              </a:rPr>
              <a:t>ps：第二需要注意的一点是</a:t>
            </a:r>
            <a:r>
              <a:rPr lang="en-US" altLang="zh-CN" sz="4000">
                <a:solidFill>
                  <a:schemeClr val="tx2"/>
                </a:solidFill>
                <a:latin typeface="微软雅黑" pitchFamily="34" charset="-122"/>
                <a:ea typeface="微软雅黑" pitchFamily="34" charset="-122"/>
              </a:rPr>
              <a:t>,</a:t>
            </a:r>
            <a:r>
              <a:rPr lang="en-US" altLang="en-US" sz="4000">
                <a:solidFill>
                  <a:schemeClr val="tx2"/>
                </a:solidFill>
                <a:latin typeface="微软雅黑" pitchFamily="34" charset="-122"/>
                <a:ea typeface="微软雅黑" pitchFamily="34" charset="-122"/>
              </a:rPr>
              <a:t>上面我们提到exec方法能够找到第一个满足规则的子字符串的位置</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而且上述结果中我们也能够看到length属性返回的值是1</a:t>
            </a:r>
            <a:r>
              <a:rPr lang="en-US" altLang="zh-CN" sz="4000">
                <a:solidFill>
                  <a:schemeClr val="tx2"/>
                </a:solidFill>
                <a:latin typeface="微软雅黑" pitchFamily="34" charset="-122"/>
                <a:ea typeface="微软雅黑" pitchFamily="34" charset="-122"/>
              </a:rPr>
              <a:t>。</a:t>
            </a:r>
            <a:r>
              <a:rPr lang="en-US" altLang="en-US" sz="4000">
                <a:solidFill>
                  <a:schemeClr val="tx2"/>
                </a:solidFill>
                <a:latin typeface="微软雅黑" pitchFamily="34" charset="-122"/>
                <a:ea typeface="微软雅黑" pitchFamily="34" charset="-122"/>
              </a:rPr>
              <a:t>侧面也证明了一次exec方法只</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能查找一个位置</a:t>
            </a:r>
            <a:r>
              <a:rPr lang="en-US" altLang="zh-CN" sz="4000">
                <a:solidFill>
                  <a:schemeClr val="tx2"/>
                </a:solidFill>
                <a:latin typeface="微软雅黑" pitchFamily="34" charset="-122"/>
                <a:ea typeface="微软雅黑" pitchFamily="34" charset="-122"/>
              </a:rPr>
              <a:t>。</a:t>
            </a:r>
            <a:endParaRPr lang="en-US"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那么这里根据上述条件提出了两点问题：</a:t>
            </a:r>
          </a:p>
          <a:p>
            <a:pPr defTabSz="914400"/>
            <a:r>
              <a:rPr lang="en-US" altLang="zh-CN" sz="4000">
                <a:solidFill>
                  <a:schemeClr val="tx2"/>
                </a:solidFill>
                <a:latin typeface="微软雅黑" pitchFamily="34" charset="-122"/>
                <a:ea typeface="微软雅黑" pitchFamily="34" charset="-122"/>
              </a:rPr>
              <a:t>	</a:t>
            </a:r>
            <a:r>
              <a:rPr lang="en-US" altLang="en-US" sz="4000">
                <a:solidFill>
                  <a:srgbClr val="FF0000"/>
                </a:solidFill>
                <a:latin typeface="微软雅黑" pitchFamily="34" charset="-122"/>
                <a:ea typeface="微软雅黑" pitchFamily="34" charset="-122"/>
              </a:rPr>
              <a:t>a)第二次执行exec是从第一次结束的下标开始继续向后判断的？</a:t>
            </a:r>
          </a:p>
          <a:p>
            <a:pPr defTabSz="914400"/>
            <a:r>
              <a:rPr lang="en-US" altLang="zh-CN" sz="4000">
                <a:solidFill>
                  <a:srgbClr val="FF0000"/>
                </a:solidFill>
                <a:latin typeface="微软雅黑" pitchFamily="34" charset="-122"/>
                <a:ea typeface="微软雅黑" pitchFamily="34" charset="-122"/>
              </a:rPr>
              <a:t>	</a:t>
            </a:r>
            <a:r>
              <a:rPr lang="en-US" altLang="en-US" sz="4000">
                <a:solidFill>
                  <a:srgbClr val="FF0000"/>
                </a:solidFill>
                <a:latin typeface="微软雅黑" pitchFamily="34" charset="-122"/>
                <a:ea typeface="微软雅黑" pitchFamily="34" charset="-122"/>
              </a:rPr>
              <a:t>b)返回的结果length的值只能是1么？</a:t>
            </a:r>
            <a:endParaRPr lang="en-US" altLang="zh-CN" sz="4000">
              <a:solidFill>
                <a:srgbClr val="FF0000"/>
              </a:solidFill>
              <a:latin typeface="微软雅黑" pitchFamily="34" charset="-122"/>
              <a:ea typeface="微软雅黑" pitchFamily="34" charset="-122"/>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1843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18435"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1.</a:t>
            </a:r>
            <a:r>
              <a:rPr lang="zh-CN" altLang="en-US" sz="6000">
                <a:solidFill>
                  <a:srgbClr val="53585F"/>
                </a:solidFill>
                <a:latin typeface="微软雅黑" pitchFamily="34" charset="-122"/>
                <a:ea typeface="微软雅黑" pitchFamily="34" charset="-122"/>
              </a:rPr>
              <a:t>正则表达式基础</a:t>
            </a:r>
            <a:endParaRPr lang="zh-CN" altLang="en-US" sz="6000">
              <a:solidFill>
                <a:schemeClr val="tx2"/>
              </a:solidFill>
              <a:latin typeface="微软雅黑" pitchFamily="34" charset="-122"/>
              <a:ea typeface="微软雅黑" pitchFamily="34" charset="-122"/>
            </a:endParaRPr>
          </a:p>
        </p:txBody>
      </p:sp>
      <p:sp>
        <p:nvSpPr>
          <p:cNvPr id="18436" name="Text Box 8"/>
          <p:cNvSpPr txBox="1">
            <a:spLocks noChangeArrowheads="1"/>
          </p:cNvSpPr>
          <p:nvPr/>
        </p:nvSpPr>
        <p:spPr bwMode="auto">
          <a:xfrm>
            <a:off x="2235200" y="3946525"/>
            <a:ext cx="21261388" cy="19208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1.1 </a:t>
            </a:r>
            <a:r>
              <a:rPr lang="zh-CN" altLang="en-US" sz="4000">
                <a:solidFill>
                  <a:schemeClr val="tx2"/>
                </a:solidFill>
                <a:latin typeface="微软雅黑" pitchFamily="34" charset="-122"/>
                <a:ea typeface="微软雅黑" pitchFamily="34" charset="-122"/>
              </a:rPr>
              <a:t>正则表达式概述 </a:t>
            </a:r>
          </a:p>
          <a:p>
            <a:pPr defTabSz="914400"/>
            <a:r>
              <a:rPr lang="en-US" altLang="zh-CN" sz="4000">
                <a:solidFill>
                  <a:schemeClr val="tx2"/>
                </a:solidFill>
                <a:latin typeface="微软雅黑" pitchFamily="34" charset="-122"/>
                <a:ea typeface="微软雅黑" pitchFamily="34" charset="-122"/>
              </a:rPr>
              <a:t>1.2 </a:t>
            </a:r>
            <a:r>
              <a:rPr lang="zh-CN" altLang="en-US" sz="4000">
                <a:solidFill>
                  <a:schemeClr val="tx2"/>
                </a:solidFill>
                <a:latin typeface="微软雅黑" pitchFamily="34" charset="-122"/>
                <a:ea typeface="微软雅黑" pitchFamily="34" charset="-122"/>
              </a:rPr>
              <a:t>正则表达式的基本语法</a:t>
            </a:r>
          </a:p>
          <a:p>
            <a:pPr defTabSz="914400"/>
            <a:r>
              <a:rPr lang="en-US" altLang="zh-CN" sz="4000">
                <a:solidFill>
                  <a:schemeClr val="tx2"/>
                </a:solidFill>
                <a:latin typeface="微软雅黑" pitchFamily="34" charset="-122"/>
                <a:ea typeface="微软雅黑" pitchFamily="34" charset="-122"/>
              </a:rPr>
              <a:t>1.3 </a:t>
            </a:r>
            <a:r>
              <a:rPr lang="zh-CN" altLang="en-US" sz="4000">
                <a:solidFill>
                  <a:schemeClr val="tx2"/>
                </a:solidFill>
                <a:latin typeface="微软雅黑" pitchFamily="34" charset="-122"/>
                <a:ea typeface="微软雅黑" pitchFamily="34" charset="-122"/>
              </a:rPr>
              <a:t>正则表达式常见用法</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2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7373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73731" name="Text Box 8"/>
          <p:cNvSpPr txBox="1">
            <a:spLocks noChangeArrowheads="1"/>
          </p:cNvSpPr>
          <p:nvPr/>
        </p:nvSpPr>
        <p:spPr bwMode="auto">
          <a:xfrm>
            <a:off x="2235200" y="2906713"/>
            <a:ext cx="21261388" cy="86264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a)</a:t>
            </a:r>
            <a:r>
              <a:rPr lang="zh-CN" altLang="en-US" sz="4000">
                <a:solidFill>
                  <a:srgbClr val="FF0000"/>
                </a:solidFill>
                <a:latin typeface="微软雅黑" pitchFamily="34" charset="-122"/>
                <a:ea typeface="微软雅黑" pitchFamily="34" charset="-122"/>
              </a:rPr>
              <a:t>事实上</a:t>
            </a:r>
            <a:r>
              <a:rPr lang="en-US" altLang="zh-CN" sz="4000">
                <a:solidFill>
                  <a:srgbClr val="FF0000"/>
                </a:solidFill>
                <a:latin typeface="微软雅黑" pitchFamily="34" charset="-122"/>
                <a:ea typeface="微软雅黑" pitchFamily="34" charset="-122"/>
              </a:rPr>
              <a:t>RegExp</a:t>
            </a:r>
            <a:r>
              <a:rPr lang="zh-CN" altLang="en-US" sz="4000">
                <a:solidFill>
                  <a:srgbClr val="FF0000"/>
                </a:solidFill>
                <a:latin typeface="微软雅黑" pitchFamily="34" charset="-122"/>
                <a:ea typeface="微软雅黑" pitchFamily="34" charset="-122"/>
              </a:rPr>
              <a:t>正则对象中提供了一个隐式参数叫做</a:t>
            </a:r>
            <a:r>
              <a:rPr lang="en-US" altLang="zh-CN" sz="4000">
                <a:solidFill>
                  <a:srgbClr val="FF0000"/>
                </a:solidFill>
                <a:latin typeface="微软雅黑" pitchFamily="34" charset="-122"/>
                <a:ea typeface="微软雅黑" pitchFamily="34" charset="-122"/>
              </a:rPr>
              <a:t>lastIndex</a:t>
            </a:r>
            <a:r>
              <a:rPr lang="zh-CN" altLang="en-US" sz="4000">
                <a:solidFill>
                  <a:srgbClr val="FF0000"/>
                </a:solidFill>
                <a:latin typeface="微软雅黑" pitchFamily="34" charset="-122"/>
                <a:ea typeface="微软雅黑" pitchFamily="34" charset="-122"/>
              </a:rPr>
              <a:t>，</a:t>
            </a:r>
          </a:p>
          <a:p>
            <a:pPr defTabSz="914400"/>
            <a:r>
              <a:rPr lang="zh-CN" altLang="en-US" sz="4000">
                <a:solidFill>
                  <a:srgbClr val="FF0000"/>
                </a:solidFill>
                <a:latin typeface="微软雅黑" pitchFamily="34" charset="-122"/>
                <a:ea typeface="微软雅黑" pitchFamily="34" charset="-122"/>
              </a:rPr>
              <a:t>   这个参数用来表示下一次执行正则检索时开始的位置。这个属性是可写的。</a:t>
            </a:r>
          </a:p>
          <a:p>
            <a:pPr defTabSz="914400"/>
            <a:r>
              <a:rPr lang="zh-CN" altLang="en-US"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var regExp = new RegExp('abc','gi');</a:t>
            </a:r>
          </a:p>
          <a:p>
            <a:pPr defTabSz="914400"/>
            <a:r>
              <a:rPr lang="en-US" altLang="zh-CN" sz="4000">
                <a:solidFill>
                  <a:schemeClr val="tx2"/>
                </a:solidFill>
                <a:latin typeface="微软雅黑" pitchFamily="34" charset="-122"/>
                <a:ea typeface="微软雅黑" pitchFamily="34" charset="-122"/>
              </a:rPr>
              <a:t>	var result = regExp.exec('12abc12abABC');</a:t>
            </a:r>
          </a:p>
          <a:p>
            <a:pPr defTabSz="914400"/>
            <a:r>
              <a:rPr lang="en-US" altLang="zh-CN" sz="4000">
                <a:solidFill>
                  <a:schemeClr val="tx2"/>
                </a:solidFill>
                <a:latin typeface="微软雅黑" pitchFamily="34" charset="-122"/>
                <a:ea typeface="微软雅黑" pitchFamily="34" charset="-122"/>
              </a:rPr>
              <a:t>	console.log(result);//["abc", index: 2, input: "12abc12abABC"]</a:t>
            </a:r>
          </a:p>
          <a:p>
            <a:pPr defTabSz="914400"/>
            <a:r>
              <a:rPr lang="en-US" altLang="zh-CN" sz="4000">
                <a:solidFill>
                  <a:schemeClr val="tx2"/>
                </a:solidFill>
                <a:latin typeface="微软雅黑" pitchFamily="34" charset="-122"/>
                <a:ea typeface="微软雅黑" pitchFamily="34" charset="-122"/>
              </a:rPr>
              <a:t>	result = regExp.exec('12abc12abABC');</a:t>
            </a:r>
          </a:p>
          <a:p>
            <a:pPr defTabSz="914400"/>
            <a:r>
              <a:rPr lang="en-US" altLang="zh-CN" sz="4000">
                <a:solidFill>
                  <a:schemeClr val="tx2"/>
                </a:solidFill>
                <a:latin typeface="微软雅黑" pitchFamily="34" charset="-122"/>
                <a:ea typeface="微软雅黑" pitchFamily="34" charset="-122"/>
              </a:rPr>
              <a:t>	console.log(result);//["ABC", index: 9, input: "12abc12abABC"]</a:t>
            </a:r>
          </a:p>
          <a:p>
            <a:pPr defTabSz="914400"/>
            <a:r>
              <a:rPr lang="en-US" altLang="zh-CN" sz="4000">
                <a:solidFill>
                  <a:schemeClr val="tx2"/>
                </a:solidFill>
                <a:latin typeface="微软雅黑" pitchFamily="34" charset="-122"/>
                <a:ea typeface="微软雅黑" pitchFamily="34" charset="-122"/>
              </a:rPr>
              <a:t>	regExp.lastIndex = 0;</a:t>
            </a:r>
          </a:p>
          <a:p>
            <a:pPr defTabSz="914400"/>
            <a:r>
              <a:rPr lang="en-US" altLang="zh-CN" sz="4000">
                <a:solidFill>
                  <a:schemeClr val="tx2"/>
                </a:solidFill>
                <a:latin typeface="微软雅黑" pitchFamily="34" charset="-122"/>
                <a:ea typeface="微软雅黑" pitchFamily="34" charset="-122"/>
              </a:rPr>
              <a:t>	result = regExp.exec('12abc12abABC');</a:t>
            </a:r>
          </a:p>
          <a:p>
            <a:pPr defTabSz="914400"/>
            <a:r>
              <a:rPr lang="en-US" altLang="zh-CN" sz="4000">
                <a:solidFill>
                  <a:schemeClr val="tx2"/>
                </a:solidFill>
                <a:latin typeface="微软雅黑" pitchFamily="34" charset="-122"/>
                <a:ea typeface="微软雅黑" pitchFamily="34" charset="-122"/>
              </a:rPr>
              <a:t>	console.log(result);//["abc", index: 2, input: "12abc12abABC"]</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accent2"/>
                </a:solidFill>
                <a:latin typeface="微软雅黑" pitchFamily="34" charset="-122"/>
                <a:ea typeface="微软雅黑" pitchFamily="34" charset="-122"/>
              </a:rPr>
              <a:t>而正是因为</a:t>
            </a:r>
            <a:r>
              <a:rPr lang="en-US" altLang="zh-CN" sz="4000">
                <a:solidFill>
                  <a:schemeClr val="accent2"/>
                </a:solidFill>
                <a:latin typeface="微软雅黑" pitchFamily="34" charset="-122"/>
                <a:ea typeface="微软雅黑" pitchFamily="34" charset="-122"/>
              </a:rPr>
              <a:t>RegExp</a:t>
            </a:r>
            <a:r>
              <a:rPr lang="zh-CN" altLang="en-US" sz="4000">
                <a:solidFill>
                  <a:schemeClr val="accent2"/>
                </a:solidFill>
                <a:latin typeface="微软雅黑" pitchFamily="34" charset="-122"/>
                <a:ea typeface="微软雅黑" pitchFamily="34" charset="-122"/>
              </a:rPr>
              <a:t>对象中的</a:t>
            </a:r>
            <a:r>
              <a:rPr lang="en-US" altLang="zh-CN" sz="4000">
                <a:solidFill>
                  <a:schemeClr val="accent2"/>
                </a:solidFill>
                <a:latin typeface="微软雅黑" pitchFamily="34" charset="-122"/>
                <a:ea typeface="微软雅黑" pitchFamily="34" charset="-122"/>
              </a:rPr>
              <a:t>lastIndex</a:t>
            </a:r>
            <a:r>
              <a:rPr lang="zh-CN" altLang="en-US" sz="4000">
                <a:solidFill>
                  <a:schemeClr val="accent2"/>
                </a:solidFill>
                <a:latin typeface="微软雅黑" pitchFamily="34" charset="-122"/>
                <a:ea typeface="微软雅黑" pitchFamily="34" charset="-122"/>
              </a:rPr>
              <a:t>参数，才能够保证下一次检索是从上一次检索的位置继续执行。</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7577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75779" name="Text Box 8"/>
          <p:cNvSpPr txBox="1">
            <a:spLocks noChangeArrowheads="1"/>
          </p:cNvSpPr>
          <p:nvPr/>
        </p:nvSpPr>
        <p:spPr bwMode="auto">
          <a:xfrm>
            <a:off x="2235200" y="2906713"/>
            <a:ext cx="21261388" cy="92360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b)对于这个问题，其实查看一下有关RegExp构造函数的参数语法声明，就都清楚了。</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语法中</a:t>
            </a:r>
            <a:r>
              <a:rPr lang="en-US" altLang="zh-CN" sz="4000">
                <a:solidFill>
                  <a:schemeClr val="tx2"/>
                </a:solidFill>
                <a:latin typeface="微软雅黑" pitchFamily="34" charset="-122"/>
                <a:ea typeface="微软雅黑" pitchFamily="34" charset="-122"/>
              </a:rPr>
              <a:t>明确</a:t>
            </a:r>
            <a:r>
              <a:rPr lang="zh-CN" altLang="en-US" sz="4000">
                <a:solidFill>
                  <a:schemeClr val="tx2"/>
                </a:solidFill>
                <a:latin typeface="微软雅黑" pitchFamily="34" charset="-122"/>
                <a:ea typeface="微软雅黑" pitchFamily="34" charset="-122"/>
              </a:rPr>
              <a:t>指出</a:t>
            </a:r>
            <a:r>
              <a:rPr lang="en-US" altLang="en-US"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当在声明正则的时候如果参数中存在小括号(小括号又称作组匹配符号)，那么返回结果的length就不为1(即不仅查找第一个)</a:t>
            </a:r>
            <a:endParaRPr lang="en-US" altLang="zh-CN" sz="4000">
              <a:solidFill>
                <a:schemeClr val="tx2"/>
              </a:solidFill>
              <a:latin typeface="微软雅黑" pitchFamily="34" charset="-122"/>
              <a:ea typeface="微软雅黑" pitchFamily="34" charset="-122"/>
            </a:endParaRPr>
          </a:p>
          <a:p>
            <a:pPr defTabSz="914400"/>
            <a:endParaRPr lang="en-US"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regExp = new RegExp('(abc)', 'gi');</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result = regExp.exec('12abc12abABC');</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console.log(result);//["abc", "abc", index: 2, input: "12abc12abABC"]</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console.log(result.length);//2</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result = regExp.exec('12abc12abABC');</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console.log(result);//["ABC", "ABC", index: 9, input: "12abc12abABC"]</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console.log(result.length);//2</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result = regExp.exec('12abc12abABC');</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console.log(result);//["abc", index: 2, input: "12abc12abABC"]</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82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7782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77827"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3.</a:t>
            </a:r>
            <a:r>
              <a:rPr lang="zh-CN" altLang="en-US" sz="6000">
                <a:solidFill>
                  <a:srgbClr val="53585F"/>
                </a:solidFill>
                <a:latin typeface="微软雅黑" pitchFamily="34" charset="-122"/>
                <a:ea typeface="微软雅黑" pitchFamily="34" charset="-122"/>
              </a:rPr>
              <a:t>正则表达式高级</a:t>
            </a:r>
            <a:endParaRPr lang="zh-CN" altLang="en-US" sz="6000">
              <a:solidFill>
                <a:schemeClr val="tx2"/>
              </a:solidFill>
              <a:latin typeface="微软雅黑" pitchFamily="34" charset="-122"/>
              <a:ea typeface="微软雅黑" pitchFamily="34" charset="-122"/>
            </a:endParaRPr>
          </a:p>
        </p:txBody>
      </p:sp>
      <p:sp>
        <p:nvSpPr>
          <p:cNvPr id="77828" name="Text Box 8"/>
          <p:cNvSpPr txBox="1">
            <a:spLocks noChangeArrowheads="1"/>
          </p:cNvSpPr>
          <p:nvPr/>
        </p:nvSpPr>
        <p:spPr bwMode="auto">
          <a:xfrm>
            <a:off x="2235200" y="3946525"/>
            <a:ext cx="21261388" cy="25304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3.1 </a:t>
            </a:r>
            <a:r>
              <a:rPr lang="zh-CN" altLang="en-US" sz="4000">
                <a:solidFill>
                  <a:schemeClr val="tx2"/>
                </a:solidFill>
                <a:latin typeface="微软雅黑" pitchFamily="34" charset="-122"/>
                <a:ea typeface="微软雅黑" pitchFamily="34" charset="-122"/>
              </a:rPr>
              <a:t>检索模式的</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和</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字符</a:t>
            </a:r>
          </a:p>
          <a:p>
            <a:pPr defTabSz="914400"/>
            <a:r>
              <a:rPr lang="en-US" altLang="zh-CN" sz="4000">
                <a:solidFill>
                  <a:schemeClr val="tx2"/>
                </a:solidFill>
                <a:latin typeface="微软雅黑" pitchFamily="34" charset="-122"/>
                <a:ea typeface="微软雅黑" pitchFamily="34" charset="-122"/>
              </a:rPr>
              <a:t>3.2 </a:t>
            </a:r>
            <a:r>
              <a:rPr lang="zh-CN" altLang="en-US" sz="4000">
                <a:solidFill>
                  <a:schemeClr val="tx2"/>
                </a:solidFill>
                <a:latin typeface="微软雅黑" pitchFamily="34" charset="-122"/>
                <a:ea typeface="微软雅黑" pitchFamily="34" charset="-122"/>
              </a:rPr>
              <a:t>重复类</a:t>
            </a:r>
          </a:p>
          <a:p>
            <a:pPr defTabSz="914400"/>
            <a:r>
              <a:rPr lang="en-US" altLang="zh-CN" sz="4000">
                <a:solidFill>
                  <a:schemeClr val="tx2"/>
                </a:solidFill>
                <a:latin typeface="微软雅黑" pitchFamily="34" charset="-122"/>
                <a:ea typeface="微软雅黑" pitchFamily="34" charset="-122"/>
              </a:rPr>
              <a:t>3.3 </a:t>
            </a:r>
            <a:r>
              <a:rPr lang="zh-CN" altLang="en-US" sz="4000">
                <a:solidFill>
                  <a:schemeClr val="tx2"/>
                </a:solidFill>
                <a:latin typeface="微软雅黑" pitchFamily="34" charset="-122"/>
                <a:ea typeface="微软雅黑" pitchFamily="34" charset="-122"/>
              </a:rPr>
              <a:t>贪婪模式、懒惰模式</a:t>
            </a:r>
          </a:p>
          <a:p>
            <a:pPr defTabSz="914400"/>
            <a:r>
              <a:rPr lang="en-US" altLang="zh-CN" sz="4000">
                <a:solidFill>
                  <a:schemeClr val="tx2"/>
                </a:solidFill>
                <a:latin typeface="微软雅黑" pitchFamily="34" charset="-122"/>
                <a:ea typeface="微软雅黑" pitchFamily="34" charset="-122"/>
              </a:rPr>
              <a:t>3.4 </a:t>
            </a:r>
            <a:r>
              <a:rPr lang="zh-CN" altLang="en-US" sz="4000">
                <a:solidFill>
                  <a:schemeClr val="tx2"/>
                </a:solidFill>
                <a:latin typeface="微软雅黑" pitchFamily="34" charset="-122"/>
                <a:ea typeface="微软雅黑" pitchFamily="34" charset="-122"/>
              </a:rPr>
              <a:t>脱字符</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87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7987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79875" name="Text Box 8"/>
          <p:cNvSpPr txBox="1">
            <a:spLocks noChangeArrowheads="1"/>
          </p:cNvSpPr>
          <p:nvPr/>
        </p:nvSpPr>
        <p:spPr bwMode="auto">
          <a:xfrm>
            <a:off x="2235200" y="2825750"/>
            <a:ext cx="21261388" cy="104552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3.1 </a:t>
            </a:r>
            <a:r>
              <a:rPr lang="zh-CN" altLang="en-US" sz="4000">
                <a:solidFill>
                  <a:schemeClr val="tx2"/>
                </a:solidFill>
                <a:latin typeface="微软雅黑" pitchFamily="34" charset="-122"/>
                <a:ea typeface="微软雅黑" pitchFamily="34" charset="-122"/>
              </a:rPr>
              <a:t>检索模式的</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和</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字符</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相信到这里各位对于正则表达式的使用已经不再陌生，那么我们通过字符串方式来书写一个正则检索</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var regExp = new RegExp('abc','gi');</a:t>
            </a:r>
          </a:p>
          <a:p>
            <a:pPr defTabSz="914400"/>
            <a:r>
              <a:rPr lang="en-US" altLang="zh-CN" sz="4000">
                <a:solidFill>
                  <a:schemeClr val="tx2"/>
                </a:solidFill>
                <a:latin typeface="微软雅黑" pitchFamily="34" charset="-122"/>
                <a:ea typeface="微软雅黑" pitchFamily="34" charset="-122"/>
              </a:rPr>
              <a:t>          var str = '12abc12abABC';</a:t>
            </a:r>
          </a:p>
          <a:p>
            <a:pPr defTabSz="914400"/>
            <a:r>
              <a:rPr lang="en-US" altLang="zh-CN" sz="4000">
                <a:solidFill>
                  <a:schemeClr val="tx2"/>
                </a:solidFill>
                <a:latin typeface="微软雅黑" pitchFamily="34" charset="-122"/>
                <a:ea typeface="微软雅黑" pitchFamily="34" charset="-122"/>
              </a:rPr>
              <a:t>          var result = regExp.exec(str);</a:t>
            </a:r>
          </a:p>
          <a:p>
            <a:pPr defTabSz="914400"/>
            <a:r>
              <a:rPr lang="en-US" altLang="zh-CN" sz="4000">
                <a:solidFill>
                  <a:schemeClr val="tx2"/>
                </a:solidFill>
                <a:latin typeface="微软雅黑" pitchFamily="34" charset="-122"/>
                <a:ea typeface="微软雅黑" pitchFamily="34" charset="-122"/>
              </a:rPr>
              <a:t>          console.log(result);</a:t>
            </a:r>
          </a:p>
          <a:p>
            <a:pPr defTabSz="914400"/>
            <a:r>
              <a:rPr lang="en-US" altLang="zh-CN" sz="4000">
                <a:solidFill>
                  <a:schemeClr val="tx2"/>
                </a:solidFill>
                <a:latin typeface="微软雅黑" pitchFamily="34" charset="-122"/>
                <a:ea typeface="微软雅黑" pitchFamily="34" charset="-122"/>
              </a:rPr>
              <a:t>          if(result.index == 0){</a:t>
            </a:r>
          </a:p>
          <a:p>
            <a:pPr defTabSz="914400"/>
            <a:r>
              <a:rPr lang="en-US" altLang="zh-CN" sz="4000">
                <a:solidFill>
                  <a:schemeClr val="tx2"/>
                </a:solidFill>
                <a:latin typeface="微软雅黑" pitchFamily="34" charset="-122"/>
                <a:ea typeface="微软雅黑" pitchFamily="34" charset="-122"/>
              </a:rPr>
              <a:t>              console.log('</a:t>
            </a:r>
            <a:r>
              <a:rPr lang="zh-CN" altLang="en-US" sz="4000">
                <a:solidFill>
                  <a:schemeClr val="tx2"/>
                </a:solidFill>
                <a:latin typeface="微软雅黑" pitchFamily="34" charset="-122"/>
                <a:ea typeface="微软雅黑" pitchFamily="34" charset="-122"/>
              </a:rPr>
              <a:t>该段文字并不是以</a:t>
            </a:r>
            <a:r>
              <a:rPr lang="en-US" altLang="zh-CN" sz="4000">
                <a:solidFill>
                  <a:schemeClr val="tx2"/>
                </a:solidFill>
                <a:latin typeface="微软雅黑" pitchFamily="34" charset="-122"/>
                <a:ea typeface="微软雅黑" pitchFamily="34" charset="-122"/>
              </a:rPr>
              <a:t>abc</a:t>
            </a:r>
            <a:r>
              <a:rPr lang="zh-CN" altLang="en-US" sz="4000">
                <a:solidFill>
                  <a:schemeClr val="tx2"/>
                </a:solidFill>
                <a:latin typeface="微软雅黑" pitchFamily="34" charset="-122"/>
                <a:ea typeface="微软雅黑" pitchFamily="34" charset="-122"/>
              </a:rPr>
              <a:t>开头</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}else{</a:t>
            </a:r>
          </a:p>
          <a:p>
            <a:pPr defTabSz="914400"/>
            <a:r>
              <a:rPr lang="en-US" altLang="zh-CN" sz="4000">
                <a:solidFill>
                  <a:schemeClr val="tx2"/>
                </a:solidFill>
                <a:latin typeface="微软雅黑" pitchFamily="34" charset="-122"/>
                <a:ea typeface="微软雅黑" pitchFamily="34" charset="-122"/>
              </a:rPr>
              <a:t>              console.log('</a:t>
            </a:r>
            <a:r>
              <a:rPr lang="zh-CN" altLang="en-US" sz="4000">
                <a:solidFill>
                  <a:schemeClr val="tx2"/>
                </a:solidFill>
                <a:latin typeface="微软雅黑" pitchFamily="34" charset="-122"/>
                <a:ea typeface="微软雅黑" pitchFamily="34" charset="-122"/>
              </a:rPr>
              <a:t>该段文字是以</a:t>
            </a:r>
            <a:r>
              <a:rPr lang="en-US" altLang="zh-CN" sz="4000">
                <a:solidFill>
                  <a:schemeClr val="tx2"/>
                </a:solidFill>
                <a:latin typeface="微软雅黑" pitchFamily="34" charset="-122"/>
                <a:ea typeface="微软雅黑" pitchFamily="34" charset="-122"/>
              </a:rPr>
              <a:t>abc</a:t>
            </a:r>
            <a:r>
              <a:rPr lang="zh-CN" altLang="en-US" sz="4000">
                <a:solidFill>
                  <a:schemeClr val="tx2"/>
                </a:solidFill>
                <a:latin typeface="微软雅黑" pitchFamily="34" charset="-122"/>
                <a:ea typeface="微软雅黑" pitchFamily="34" charset="-122"/>
              </a:rPr>
              <a:t>开头</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对于结果，显而易见。</a:t>
            </a:r>
            <a:r>
              <a:rPr lang="en-US" altLang="zh-CN" sz="4000">
                <a:solidFill>
                  <a:schemeClr val="tx2"/>
                </a:solidFill>
                <a:latin typeface="微软雅黑" pitchFamily="34" charset="-122"/>
                <a:ea typeface="微软雅黑" pitchFamily="34" charset="-122"/>
              </a:rPr>
              <a:t>[“abc”, index: 2, input: “12abc12abABC”]</a:t>
            </a:r>
            <a:r>
              <a:rPr lang="zh-CN" altLang="en-US" sz="4000">
                <a:solidFill>
                  <a:schemeClr val="tx2"/>
                </a:solidFill>
                <a:latin typeface="微软雅黑" pitchFamily="34" charset="-122"/>
                <a:ea typeface="微软雅黑" pitchFamily="34" charset="-122"/>
              </a:rPr>
              <a:t>是最终控制台中输出的内容，而判断结果是并不是以</a:t>
            </a:r>
            <a:r>
              <a:rPr lang="en-US" altLang="zh-CN" sz="4000">
                <a:solidFill>
                  <a:schemeClr val="tx2"/>
                </a:solidFill>
                <a:latin typeface="微软雅黑" pitchFamily="34" charset="-122"/>
                <a:ea typeface="微软雅黑" pitchFamily="34" charset="-122"/>
              </a:rPr>
              <a:t>abc</a:t>
            </a:r>
            <a:r>
              <a:rPr lang="zh-CN" altLang="en-US" sz="4000">
                <a:solidFill>
                  <a:schemeClr val="tx2"/>
                </a:solidFill>
                <a:latin typeface="微软雅黑" pitchFamily="34" charset="-122"/>
                <a:ea typeface="微软雅黑" pitchFamily="34" charset="-122"/>
              </a:rPr>
              <a:t>开头</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2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8192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81923" name="Text Box 8"/>
          <p:cNvSpPr txBox="1">
            <a:spLocks noChangeArrowheads="1"/>
          </p:cNvSpPr>
          <p:nvPr/>
        </p:nvSpPr>
        <p:spPr bwMode="auto">
          <a:xfrm>
            <a:off x="2235200" y="2916238"/>
            <a:ext cx="21261388" cy="80168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这样的逻辑虽然在我们学习的过程中已经十分便利，能够处理大部分的情况。但是在实际情况中，正则的上述处理方法就显得冗余不堪。 因为这种逻辑</a:t>
            </a:r>
            <a:r>
              <a:rPr lang="zh-CN" altLang="en-US" sz="4000">
                <a:solidFill>
                  <a:schemeClr val="tx2"/>
                </a:solidFill>
                <a:latin typeface="微软雅黑" pitchFamily="34" charset="-122"/>
                <a:ea typeface="微软雅黑" pitchFamily="34" charset="-122"/>
              </a:rPr>
              <a:t>属于计算机的逻辑</a:t>
            </a:r>
            <a:r>
              <a:rPr lang="en-US" altLang="en-US" sz="4000">
                <a:solidFill>
                  <a:schemeClr val="tx2"/>
                </a:solidFill>
                <a:latin typeface="微软雅黑" pitchFamily="34" charset="-122"/>
                <a:ea typeface="微软雅黑" pitchFamily="34" charset="-122"/>
              </a:rPr>
              <a:t>，对于人类而言其实还拥有一种更简单的逻辑：</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初始判断，最终输出。</a:t>
            </a:r>
            <a:endParaRPr lang="en-US" altLang="zh-CN" sz="4000">
              <a:solidFill>
                <a:schemeClr val="tx2"/>
              </a:solidFill>
              <a:latin typeface="微软雅黑" pitchFamily="34" charset="-122"/>
              <a:ea typeface="微软雅黑" pitchFamily="34" charset="-122"/>
            </a:endParaRPr>
          </a:p>
          <a:p>
            <a:pPr defTabSz="914400"/>
            <a:r>
              <a:rPr lang="en-US" altLang="en-US" sz="4000">
                <a:solidFill>
                  <a:schemeClr val="tx2"/>
                </a:solidFill>
                <a:latin typeface="微软雅黑" pitchFamily="34" charset="-122"/>
                <a:ea typeface="微软雅黑" pitchFamily="34" charset="-122"/>
              </a:rPr>
              <a:t>而人类为了弥补计算机中正则表达式对于人类思维的缺失部分，提出了两个特殊字符来帮助正则实现更精确的表达，更贴近人类思维的判断。而这两个字符就是^和$位置字符。</a:t>
            </a:r>
          </a:p>
          <a:p>
            <a:pPr defTabSz="914400"/>
            <a:r>
              <a:rPr lang="en-US" altLang="zh-CN" sz="4000">
                <a:solidFill>
                  <a:schemeClr val="tx2"/>
                </a:solidFill>
                <a:latin typeface="微软雅黑" pitchFamily="34" charset="-122"/>
                <a:ea typeface="微软雅黑" pitchFamily="34" charset="-122"/>
              </a:rPr>
              <a:t>	</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rgbClr val="FF0000"/>
                </a:solidFill>
                <a:latin typeface="微软雅黑" pitchFamily="34" charset="-122"/>
                <a:ea typeface="微软雅黑" pitchFamily="34" charset="-122"/>
              </a:rPr>
              <a:t>^初位字符：表示判断字符串以某个内容开始</a:t>
            </a:r>
          </a:p>
          <a:p>
            <a:pPr defTabSz="914400"/>
            <a:r>
              <a:rPr lang="en-US" altLang="en-US" sz="4000">
                <a:solidFill>
                  <a:srgbClr val="FF0000"/>
                </a:solidFill>
                <a:latin typeface="微软雅黑" pitchFamily="34" charset="-122"/>
                <a:ea typeface="微软雅黑" pitchFamily="34" charset="-122"/>
              </a:rPr>
              <a:t>      $末位字符：表示判断字符串以某个内容结束</a:t>
            </a:r>
            <a:endParaRPr lang="en-US" altLang="zh-CN" sz="4000">
              <a:solidFill>
                <a:srgbClr val="FF0000"/>
              </a:solidFill>
              <a:latin typeface="微软雅黑" pitchFamily="34" charset="-122"/>
              <a:ea typeface="微软雅黑" pitchFamily="34" charset="-122"/>
            </a:endParaRPr>
          </a:p>
          <a:p>
            <a:pPr defTabSz="914400"/>
            <a:endParaRPr lang="en-US" altLang="en-US" sz="4000">
              <a:solidFill>
                <a:srgbClr val="FF0000"/>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regExp = new RegExp('^abc','gi');//表示【判断是否以abc字符串开始】的正则</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regExp = new RegExp('$abc','gi');//表示【判断是否以abc字符串结尾】的正则</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96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8397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83971" name="Text Box 8"/>
          <p:cNvSpPr txBox="1">
            <a:spLocks noChangeArrowheads="1"/>
          </p:cNvSpPr>
          <p:nvPr/>
        </p:nvSpPr>
        <p:spPr bwMode="auto">
          <a:xfrm>
            <a:off x="2235200" y="2916238"/>
            <a:ext cx="21261388" cy="92360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举例来说：</a:t>
            </a:r>
          </a:p>
          <a:p>
            <a:pPr defTabSz="914400"/>
            <a:r>
              <a:rPr lang="en-US" altLang="zh-CN" sz="4000">
                <a:solidFill>
                  <a:schemeClr val="tx2"/>
                </a:solidFill>
                <a:latin typeface="微软雅黑" pitchFamily="34" charset="-122"/>
                <a:ea typeface="微软雅黑" pitchFamily="34" charset="-122"/>
              </a:rPr>
              <a:t>	var regExp = new RegExp('^abc','gi');</a:t>
            </a:r>
          </a:p>
          <a:p>
            <a:pPr defTabSz="914400"/>
            <a:r>
              <a:rPr lang="en-US" altLang="zh-CN" sz="4000">
                <a:solidFill>
                  <a:schemeClr val="tx2"/>
                </a:solidFill>
                <a:latin typeface="微软雅黑" pitchFamily="34" charset="-122"/>
                <a:ea typeface="微软雅黑" pitchFamily="34" charset="-122"/>
              </a:rPr>
              <a:t>	var str = '12abc12abABC';</a:t>
            </a:r>
          </a:p>
          <a:p>
            <a:pPr defTabSz="914400"/>
            <a:r>
              <a:rPr lang="en-US" altLang="zh-CN" sz="4000">
                <a:solidFill>
                  <a:schemeClr val="tx2"/>
                </a:solidFill>
                <a:latin typeface="微软雅黑" pitchFamily="34" charset="-122"/>
                <a:ea typeface="微软雅黑" pitchFamily="34" charset="-122"/>
              </a:rPr>
              <a:t>	if(regExp.test(str)){</a:t>
            </a:r>
          </a:p>
          <a:p>
            <a:pPr defTabSz="914400"/>
            <a:r>
              <a:rPr lang="en-US" altLang="zh-CN" sz="4000">
                <a:solidFill>
                  <a:schemeClr val="tx2"/>
                </a:solidFill>
                <a:latin typeface="微软雅黑" pitchFamily="34" charset="-122"/>
                <a:ea typeface="微软雅黑" pitchFamily="34" charset="-122"/>
              </a:rPr>
              <a:t>		console.log('</a:t>
            </a:r>
            <a:r>
              <a:rPr lang="zh-CN" altLang="en-US" sz="4000">
                <a:solidFill>
                  <a:schemeClr val="tx2"/>
                </a:solidFill>
                <a:latin typeface="微软雅黑" pitchFamily="34" charset="-122"/>
                <a:ea typeface="微软雅黑" pitchFamily="34" charset="-122"/>
              </a:rPr>
              <a:t>是以</a:t>
            </a:r>
            <a:r>
              <a:rPr lang="en-US" altLang="zh-CN" sz="4000">
                <a:solidFill>
                  <a:schemeClr val="tx2"/>
                </a:solidFill>
                <a:latin typeface="微软雅黑" pitchFamily="34" charset="-122"/>
                <a:ea typeface="微软雅黑" pitchFamily="34" charset="-122"/>
              </a:rPr>
              <a:t>abc</a:t>
            </a:r>
            <a:r>
              <a:rPr lang="zh-CN" altLang="en-US" sz="4000">
                <a:solidFill>
                  <a:schemeClr val="tx2"/>
                </a:solidFill>
                <a:latin typeface="微软雅黑" pitchFamily="34" charset="-122"/>
                <a:ea typeface="微软雅黑" pitchFamily="34" charset="-122"/>
              </a:rPr>
              <a:t>开头</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}else{</a:t>
            </a:r>
          </a:p>
          <a:p>
            <a:pPr defTabSz="914400"/>
            <a:r>
              <a:rPr lang="en-US" altLang="zh-CN" sz="4000">
                <a:solidFill>
                  <a:schemeClr val="tx2"/>
                </a:solidFill>
                <a:latin typeface="微软雅黑" pitchFamily="34" charset="-122"/>
                <a:ea typeface="微软雅黑" pitchFamily="34" charset="-122"/>
              </a:rPr>
              <a:t>		console.log('</a:t>
            </a:r>
            <a:r>
              <a:rPr lang="zh-CN" altLang="en-US" sz="4000">
                <a:solidFill>
                  <a:schemeClr val="tx2"/>
                </a:solidFill>
                <a:latin typeface="微软雅黑" pitchFamily="34" charset="-122"/>
                <a:ea typeface="微软雅黑" pitchFamily="34" charset="-122"/>
              </a:rPr>
              <a:t>不是以</a:t>
            </a:r>
            <a:r>
              <a:rPr lang="en-US" altLang="zh-CN" sz="4000">
                <a:solidFill>
                  <a:schemeClr val="tx2"/>
                </a:solidFill>
                <a:latin typeface="微软雅黑" pitchFamily="34" charset="-122"/>
                <a:ea typeface="微软雅黑" pitchFamily="34" charset="-122"/>
              </a:rPr>
              <a:t>abc</a:t>
            </a:r>
            <a:r>
              <a:rPr lang="zh-CN" altLang="en-US" sz="4000">
                <a:solidFill>
                  <a:schemeClr val="tx2"/>
                </a:solidFill>
                <a:latin typeface="微软雅黑" pitchFamily="34" charset="-122"/>
                <a:ea typeface="微软雅黑" pitchFamily="34" charset="-122"/>
              </a:rPr>
              <a:t>开头</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执行结果显然为：</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不是以</a:t>
            </a:r>
            <a:r>
              <a:rPr lang="en-US" altLang="zh-CN" sz="4000">
                <a:solidFill>
                  <a:schemeClr val="tx2"/>
                </a:solidFill>
                <a:latin typeface="微软雅黑" pitchFamily="34" charset="-122"/>
                <a:ea typeface="微软雅黑" pitchFamily="34" charset="-122"/>
              </a:rPr>
              <a:t>abc</a:t>
            </a:r>
            <a:r>
              <a:rPr lang="zh-CN" altLang="en-US" sz="4000">
                <a:solidFill>
                  <a:schemeClr val="tx2"/>
                </a:solidFill>
                <a:latin typeface="微软雅黑" pitchFamily="34" charset="-122"/>
                <a:ea typeface="微软雅黑" pitchFamily="34" charset="-122"/>
              </a:rPr>
              <a:t>开头</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p>
          <a:p>
            <a:pPr defTabSz="914400"/>
            <a:endParaRPr lang="en-US" altLang="zh-CN" sz="4000">
              <a:solidFill>
                <a:schemeClr val="tx2"/>
              </a:solidFill>
              <a:latin typeface="微软雅黑" pitchFamily="34" charset="-122"/>
              <a:ea typeface="微软雅黑" pitchFamily="34" charset="-122"/>
            </a:endParaRP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思考：</a:t>
            </a:r>
            <a:r>
              <a:rPr lang="en-US" altLang="zh-CN" sz="4000">
                <a:solidFill>
                  <a:schemeClr val="tx2"/>
                </a:solidFill>
                <a:latin typeface="微软雅黑" pitchFamily="34" charset="-122"/>
                <a:ea typeface="微软雅黑" pitchFamily="34" charset="-122"/>
              </a:rPr>
              <a:t>^abc$</a:t>
            </a:r>
            <a:r>
              <a:rPr lang="zh-CN" altLang="en-US" sz="4000">
                <a:solidFill>
                  <a:schemeClr val="tx2"/>
                </a:solidFill>
                <a:latin typeface="微软雅黑" pitchFamily="34" charset="-122"/>
                <a:ea typeface="微软雅黑" pitchFamily="34" charset="-122"/>
              </a:rPr>
              <a:t>是什么意思？</a:t>
            </a:r>
          </a:p>
          <a:p>
            <a:pPr defTabSz="914400"/>
            <a:r>
              <a:rPr lang="en-US" altLang="zh-CN" sz="4000">
                <a:solidFill>
                  <a:schemeClr val="tx2"/>
                </a:solidFill>
                <a:latin typeface="微软雅黑" pitchFamily="34" charset="-122"/>
                <a:ea typeface="微软雅黑" pitchFamily="34" charset="-122"/>
              </a:rPr>
              <a:t>	var regExp = new RegExp('^abc$','gi');</a:t>
            </a:r>
          </a:p>
          <a:p>
            <a:pPr defTabSz="914400"/>
            <a:r>
              <a:rPr lang="en-US" altLang="zh-CN" sz="4000">
                <a:solidFill>
                  <a:schemeClr val="tx2"/>
                </a:solidFill>
                <a:latin typeface="微软雅黑" pitchFamily="34" charset="-122"/>
                <a:ea typeface="微软雅黑" pitchFamily="34" charset="-122"/>
              </a:rPr>
              <a:t>	var str = '12abc12abABC';</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01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8601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86019" name="Text Box 8"/>
          <p:cNvSpPr txBox="1">
            <a:spLocks noChangeArrowheads="1"/>
          </p:cNvSpPr>
          <p:nvPr/>
        </p:nvSpPr>
        <p:spPr bwMode="auto">
          <a:xfrm>
            <a:off x="2235200" y="2825750"/>
            <a:ext cx="21261388" cy="104552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3.2 </a:t>
            </a:r>
            <a:r>
              <a:rPr lang="zh-CN" altLang="en-US" sz="4000">
                <a:solidFill>
                  <a:schemeClr val="tx2"/>
                </a:solidFill>
                <a:latin typeface="微软雅黑" pitchFamily="34" charset="-122"/>
                <a:ea typeface="微软雅黑" pitchFamily="34" charset="-122"/>
              </a:rPr>
              <a:t>重复类</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重复类其实是正则表达式中使用</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进行检索的的一种模式的称谓，</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用来匹配符合正则要求的字符连续出现的次数。</a:t>
            </a:r>
          </a:p>
          <a:p>
            <a:pPr defTabSz="914400"/>
            <a:r>
              <a:rPr lang="zh-CN" altLang="en-US" sz="4000">
                <a:solidFill>
                  <a:schemeClr val="tx2"/>
                </a:solidFill>
                <a:latin typeface="微软雅黑" pitchFamily="34" charset="-122"/>
                <a:ea typeface="微软雅黑" pitchFamily="34" charset="-122"/>
              </a:rPr>
              <a:t>	其常见用法是配合表达式模式进行一起使用。重复类常见写法有一下三种：</a:t>
            </a:r>
          </a:p>
          <a:p>
            <a:pPr defTabSz="914400"/>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subStr{n}:</a:t>
            </a:r>
            <a:r>
              <a:rPr lang="zh-CN" altLang="en-US" sz="4000">
                <a:solidFill>
                  <a:srgbClr val="FF0000"/>
                </a:solidFill>
                <a:latin typeface="微软雅黑" pitchFamily="34" charset="-122"/>
                <a:ea typeface="微软雅黑" pitchFamily="34" charset="-122"/>
              </a:rPr>
              <a:t>想要检索的内容恰好出现</a:t>
            </a:r>
            <a:r>
              <a:rPr lang="en-US" altLang="zh-CN" sz="4000">
                <a:solidFill>
                  <a:srgbClr val="FF0000"/>
                </a:solidFill>
                <a:latin typeface="微软雅黑" pitchFamily="34" charset="-122"/>
                <a:ea typeface="微软雅黑" pitchFamily="34" charset="-122"/>
              </a:rPr>
              <a:t>n</a:t>
            </a:r>
            <a:r>
              <a:rPr lang="zh-CN" altLang="en-US" sz="4000">
                <a:solidFill>
                  <a:srgbClr val="FF0000"/>
                </a:solidFill>
                <a:latin typeface="微软雅黑" pitchFamily="34" charset="-122"/>
                <a:ea typeface="微软雅黑" pitchFamily="34" charset="-122"/>
              </a:rPr>
              <a:t>次</a:t>
            </a:r>
          </a:p>
          <a:p>
            <a:pPr defTabSz="914400"/>
            <a:r>
              <a:rPr lang="en-US" altLang="zh-CN" sz="4000">
                <a:solidFill>
                  <a:srgbClr val="FF0000"/>
                </a:solidFill>
                <a:latin typeface="微软雅黑" pitchFamily="34" charset="-122"/>
                <a:ea typeface="微软雅黑" pitchFamily="34" charset="-122"/>
              </a:rPr>
              <a:t>	subStr{n,}:</a:t>
            </a:r>
            <a:r>
              <a:rPr lang="zh-CN" altLang="en-US" sz="4000">
                <a:solidFill>
                  <a:srgbClr val="FF0000"/>
                </a:solidFill>
                <a:latin typeface="微软雅黑" pitchFamily="34" charset="-122"/>
                <a:ea typeface="微软雅黑" pitchFamily="34" charset="-122"/>
              </a:rPr>
              <a:t>想要检索的内容至少出现</a:t>
            </a:r>
            <a:r>
              <a:rPr lang="en-US" altLang="zh-CN" sz="4000">
                <a:solidFill>
                  <a:srgbClr val="FF0000"/>
                </a:solidFill>
                <a:latin typeface="微软雅黑" pitchFamily="34" charset="-122"/>
                <a:ea typeface="微软雅黑" pitchFamily="34" charset="-122"/>
              </a:rPr>
              <a:t>n</a:t>
            </a:r>
            <a:r>
              <a:rPr lang="zh-CN" altLang="en-US" sz="4000">
                <a:solidFill>
                  <a:srgbClr val="FF0000"/>
                </a:solidFill>
                <a:latin typeface="微软雅黑" pitchFamily="34" charset="-122"/>
                <a:ea typeface="微软雅黑" pitchFamily="34" charset="-122"/>
              </a:rPr>
              <a:t>次</a:t>
            </a:r>
          </a:p>
          <a:p>
            <a:pPr defTabSz="914400"/>
            <a:r>
              <a:rPr lang="en-US" altLang="zh-CN" sz="4000">
                <a:solidFill>
                  <a:srgbClr val="FF0000"/>
                </a:solidFill>
                <a:latin typeface="微软雅黑" pitchFamily="34" charset="-122"/>
                <a:ea typeface="微软雅黑" pitchFamily="34" charset="-122"/>
              </a:rPr>
              <a:t>	subStr{n,m}:</a:t>
            </a:r>
            <a:r>
              <a:rPr lang="zh-CN" altLang="en-US" sz="4000">
                <a:solidFill>
                  <a:srgbClr val="FF0000"/>
                </a:solidFill>
                <a:latin typeface="微软雅黑" pitchFamily="34" charset="-122"/>
                <a:ea typeface="微软雅黑" pitchFamily="34" charset="-122"/>
              </a:rPr>
              <a:t>想要检索的内容至少出现</a:t>
            </a:r>
            <a:r>
              <a:rPr lang="en-US" altLang="zh-CN" sz="4000">
                <a:solidFill>
                  <a:srgbClr val="FF0000"/>
                </a:solidFill>
                <a:latin typeface="微软雅黑" pitchFamily="34" charset="-122"/>
                <a:ea typeface="微软雅黑" pitchFamily="34" charset="-122"/>
              </a:rPr>
              <a:t>n</a:t>
            </a:r>
            <a:r>
              <a:rPr lang="zh-CN" altLang="en-US" sz="4000">
                <a:solidFill>
                  <a:srgbClr val="FF0000"/>
                </a:solidFill>
                <a:latin typeface="微软雅黑" pitchFamily="34" charset="-122"/>
                <a:ea typeface="微软雅黑" pitchFamily="34" charset="-122"/>
              </a:rPr>
              <a:t>次</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至多出现</a:t>
            </a:r>
            <a:r>
              <a:rPr lang="en-US" altLang="zh-CN" sz="4000">
                <a:solidFill>
                  <a:srgbClr val="FF0000"/>
                </a:solidFill>
                <a:latin typeface="微软雅黑" pitchFamily="34" charset="-122"/>
                <a:ea typeface="微软雅黑" pitchFamily="34" charset="-122"/>
              </a:rPr>
              <a:t>m</a:t>
            </a:r>
            <a:r>
              <a:rPr lang="zh-CN" altLang="en-US" sz="4000">
                <a:solidFill>
                  <a:srgbClr val="FF0000"/>
                </a:solidFill>
                <a:latin typeface="微软雅黑" pitchFamily="34" charset="-122"/>
                <a:ea typeface="微软雅黑" pitchFamily="34" charset="-122"/>
              </a:rPr>
              <a:t>次</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语法：</a:t>
            </a:r>
          </a:p>
          <a:p>
            <a:pPr defTabSz="914400"/>
            <a:r>
              <a:rPr lang="en-US" altLang="zh-CN" sz="4000">
                <a:solidFill>
                  <a:schemeClr val="tx2"/>
                </a:solidFill>
                <a:latin typeface="微软雅黑" pitchFamily="34" charset="-122"/>
                <a:ea typeface="微软雅黑" pitchFamily="34" charset="-122"/>
              </a:rPr>
              <a:t>		var regExp = new RegExp('</a:t>
            </a:r>
            <a:r>
              <a:rPr lang="zh-CN" altLang="en-US" sz="4000">
                <a:solidFill>
                  <a:schemeClr val="tx2"/>
                </a:solidFill>
                <a:latin typeface="微软雅黑" pitchFamily="34" charset="-122"/>
                <a:ea typeface="微软雅黑" pitchFamily="34" charset="-122"/>
              </a:rPr>
              <a:t>正则表达式主体 重复类</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修饰符</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var regExp = new RegExp('[a-z]{2}','g');</a:t>
            </a:r>
          </a:p>
          <a:p>
            <a:pPr defTabSz="914400"/>
            <a:r>
              <a:rPr lang="zh-CN" altLang="en-US" sz="4000">
                <a:solidFill>
                  <a:schemeClr val="tx2"/>
                </a:solidFill>
                <a:latin typeface="微软雅黑" pitchFamily="34" charset="-122"/>
                <a:ea typeface="微软雅黑" pitchFamily="34" charset="-122"/>
              </a:rPr>
              <a:t>		表示创建了一个</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全局中检索连续出现的两个小写字母</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的正则</a:t>
            </a:r>
          </a:p>
          <a:p>
            <a:pPr defTabSz="914400"/>
            <a:r>
              <a:rPr lang="zh-CN" altLang="en-US" sz="4000">
                <a:solidFill>
                  <a:schemeClr val="tx2"/>
                </a:solidFill>
                <a:latin typeface="微软雅黑" pitchFamily="34" charset="-122"/>
                <a:ea typeface="微软雅黑" pitchFamily="34" charset="-122"/>
              </a:rPr>
              <a:t>	例如：</a:t>
            </a:r>
          </a:p>
          <a:p>
            <a:pPr defTabSz="914400"/>
            <a:r>
              <a:rPr lang="en-US" altLang="zh-CN" sz="4000">
                <a:solidFill>
                  <a:schemeClr val="tx2"/>
                </a:solidFill>
                <a:latin typeface="微软雅黑" pitchFamily="34" charset="-122"/>
                <a:ea typeface="微软雅黑" pitchFamily="34" charset="-122"/>
              </a:rPr>
              <a:t>		var regExp = new RegExp('[a-z]{2}','g');</a:t>
            </a:r>
          </a:p>
          <a:p>
            <a:pPr defTabSz="914400"/>
            <a:r>
              <a:rPr lang="en-US" altLang="zh-CN" sz="4000">
                <a:solidFill>
                  <a:schemeClr val="tx2"/>
                </a:solidFill>
                <a:latin typeface="微软雅黑" pitchFamily="34" charset="-122"/>
                <a:ea typeface="微软雅黑" pitchFamily="34" charset="-122"/>
              </a:rPr>
              <a:t>		var string = '12abcabc12abccab';</a:t>
            </a:r>
          </a:p>
          <a:p>
            <a:pPr defTabSz="914400"/>
            <a:r>
              <a:rPr lang="en-US" altLang="zh-CN" sz="4000">
                <a:solidFill>
                  <a:schemeClr val="tx2"/>
                </a:solidFill>
                <a:latin typeface="微软雅黑" pitchFamily="34" charset="-122"/>
                <a:ea typeface="微软雅黑" pitchFamily="34" charset="-122"/>
              </a:rPr>
              <a:t>		console.log(string.match(regExp));//["ab", "ca", "bc", "ab", "cc", "ab"]</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06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8806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88067" name="Text Box 8"/>
          <p:cNvSpPr txBox="1">
            <a:spLocks noChangeArrowheads="1"/>
          </p:cNvSpPr>
          <p:nvPr/>
        </p:nvSpPr>
        <p:spPr bwMode="auto">
          <a:xfrm>
            <a:off x="2235200" y="2825750"/>
            <a:ext cx="21261388" cy="8016875"/>
          </a:xfrm>
          <a:prstGeom prst="rect">
            <a:avLst/>
          </a:prstGeom>
          <a:noFill/>
          <a:ln w="9525">
            <a:noFill/>
            <a:miter lim="800000"/>
            <a:headEnd/>
            <a:tailEnd/>
          </a:ln>
        </p:spPr>
        <p:txBody>
          <a:bodyPr>
            <a:spAutoFit/>
          </a:bodyPr>
          <a:lstStyle/>
          <a:p>
            <a:pPr defTabSz="914400"/>
            <a:r>
              <a:rPr lang="en-US" altLang="en-US" sz="4000">
                <a:solidFill>
                  <a:schemeClr val="accent2"/>
                </a:solidFill>
                <a:latin typeface="微软雅黑" pitchFamily="34" charset="-122"/>
                <a:ea typeface="微软雅黑" pitchFamily="34" charset="-122"/>
              </a:rPr>
              <a:t>注意：重复类如果不存在组匹配符号，那么重复类仅对其前面的第一个符号生效</a:t>
            </a:r>
            <a:r>
              <a:rPr lang="en-US" altLang="zh-CN" sz="4000">
                <a:solidFill>
                  <a:schemeClr val="accent2"/>
                </a:solidFill>
                <a:latin typeface="微软雅黑" pitchFamily="34" charset="-122"/>
                <a:ea typeface="微软雅黑" pitchFamily="34" charset="-122"/>
              </a:rPr>
              <a:t>!</a:t>
            </a:r>
            <a:endParaRPr lang="en-US" altLang="en-US" sz="4000">
              <a:solidFill>
                <a:schemeClr val="accent2"/>
              </a:solidFill>
              <a:latin typeface="微软雅黑" pitchFamily="34" charset="-122"/>
              <a:ea typeface="微软雅黑" pitchFamily="34" charset="-122"/>
            </a:endParaRPr>
          </a:p>
          <a:p>
            <a:pPr defTabSz="914400"/>
            <a:endParaRPr lang="en-US" altLang="zh-CN" sz="4000">
              <a:solidFill>
                <a:schemeClr val="accent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regExp = new RegExp('abc{2},'g');</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//表示的是查找ab后面连续出现两个cc的字符串，即查找abcc</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string = '12abcabc12abccab';</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console.log(string.match(regExp));//["abcc"];</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因此，上述代码的输出结果是abcc而不是abcabc。那么如果想要查找连续两次出现的abc则需要在正则中添加组匹配符号()</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regExp = new RegExp('(abc){2},'g');</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string = '12abcabc12abccab';</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console.log(string.match(regExp));//["abcabc"];</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11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9011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90115" name="Text Box 8"/>
          <p:cNvSpPr txBox="1">
            <a:spLocks noChangeArrowheads="1"/>
          </p:cNvSpPr>
          <p:nvPr/>
        </p:nvSpPr>
        <p:spPr bwMode="auto">
          <a:xfrm>
            <a:off x="2235200" y="2825750"/>
            <a:ext cx="21261388" cy="86264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疑问：</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观察如下代码，计算输出结果应当是多少？</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regExp = new RegExp('t{2,3}','g');</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string = 'tttext';</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result = string.match(regExp);</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console.log(result);</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很显然根据重复类的概念我们很轻易计算出，输出结果应当为tt。因为正则中明确说明：检索【最少连续两个，最多连续三个】同时出现的</a:t>
            </a:r>
            <a:r>
              <a:rPr lang="en-US" altLang="zh-CN" sz="4000">
                <a:solidFill>
                  <a:schemeClr val="tx2"/>
                </a:solidFill>
                <a:latin typeface="微软雅黑" pitchFamily="34" charset="-122"/>
                <a:ea typeface="微软雅黑" pitchFamily="34" charset="-122"/>
              </a:rPr>
              <a:t>t。</a:t>
            </a:r>
            <a:r>
              <a:rPr lang="zh-CN" altLang="en-US" sz="4000">
                <a:solidFill>
                  <a:schemeClr val="tx2"/>
                </a:solidFill>
                <a:latin typeface="微软雅黑" pitchFamily="34" charset="-122"/>
                <a:ea typeface="微软雅黑" pitchFamily="34" charset="-122"/>
              </a:rPr>
              <a:t>而</a:t>
            </a:r>
            <a:r>
              <a:rPr lang="en-US" altLang="zh-CN" sz="4000">
                <a:solidFill>
                  <a:schemeClr val="tx2"/>
                </a:solidFill>
                <a:latin typeface="微软雅黑" pitchFamily="34" charset="-122"/>
                <a:ea typeface="微软雅黑" pitchFamily="34" charset="-122"/>
              </a:rPr>
              <a:t>tt</a:t>
            </a:r>
            <a:r>
              <a:rPr lang="en-US" altLang="en-US" sz="4000">
                <a:solidFill>
                  <a:schemeClr val="tx2"/>
                </a:solidFill>
                <a:latin typeface="微软雅黑" pitchFamily="34" charset="-122"/>
                <a:ea typeface="微软雅黑" pitchFamily="34" charset="-122"/>
              </a:rPr>
              <a:t>已经符合这个要求，因此输出结果应当为tt。</a:t>
            </a:r>
          </a:p>
          <a:p>
            <a:pPr defTabSz="914400"/>
            <a:r>
              <a:rPr lang="en-US" altLang="en-US"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但是事实似乎并不是这样，运行代码得到的输出内容为：ttt。这是为什么？</a:t>
            </a:r>
            <a:endParaRPr lang="en-US" altLang="zh-CN"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这个问题其实涉及到一种正则表达式内部固有的特征</a:t>
            </a:r>
            <a:r>
              <a:rPr lang="en-US" altLang="en-US" sz="4000">
                <a:solidFill>
                  <a:schemeClr val="tx2"/>
                </a:solidFill>
                <a:latin typeface="微软雅黑" pitchFamily="34" charset="-122"/>
                <a:ea typeface="微软雅黑" pitchFamily="34" charset="-122"/>
              </a:rPr>
              <a:t>--贪婪模式。</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6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9216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92163" name="Text Box 8"/>
          <p:cNvSpPr txBox="1">
            <a:spLocks noChangeArrowheads="1"/>
          </p:cNvSpPr>
          <p:nvPr/>
        </p:nvSpPr>
        <p:spPr bwMode="auto">
          <a:xfrm>
            <a:off x="2235200" y="2825750"/>
            <a:ext cx="21261388" cy="98456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3.3 </a:t>
            </a:r>
            <a:r>
              <a:rPr lang="zh-CN" altLang="en-US" sz="4000">
                <a:solidFill>
                  <a:schemeClr val="tx2"/>
                </a:solidFill>
                <a:latin typeface="微软雅黑" pitchFamily="34" charset="-122"/>
                <a:ea typeface="微软雅黑" pitchFamily="34" charset="-122"/>
              </a:rPr>
              <a:t>贪婪模式、懒惰模式</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正则表达式</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贪婪模式</a:t>
            </a:r>
            <a:r>
              <a:rPr lang="en-US" altLang="zh-CN" sz="4000">
                <a:solidFill>
                  <a:schemeClr val="tx2"/>
                </a:solidFill>
                <a:latin typeface="微软雅黑" pitchFamily="34" charset="-122"/>
                <a:ea typeface="微软雅黑" pitchFamily="34" charset="-122"/>
              </a:rPr>
              <a:t>(greed)</a:t>
            </a:r>
            <a:r>
              <a:rPr lang="zh-CN" altLang="en-US" sz="4000">
                <a:solidFill>
                  <a:schemeClr val="tx2"/>
                </a:solidFill>
                <a:latin typeface="微软雅黑" pitchFamily="34" charset="-122"/>
                <a:ea typeface="微软雅黑" pitchFamily="34" charset="-122"/>
              </a:rPr>
              <a:t>、懒惰模式</a:t>
            </a:r>
            <a:r>
              <a:rPr lang="en-US" altLang="zh-CN" sz="4000">
                <a:solidFill>
                  <a:schemeClr val="tx2"/>
                </a:solidFill>
                <a:latin typeface="微软雅黑" pitchFamily="34" charset="-122"/>
                <a:ea typeface="微软雅黑" pitchFamily="34" charset="-122"/>
              </a:rPr>
              <a:t>(lazy)</a:t>
            </a:r>
          </a:p>
          <a:p>
            <a:pPr defTabSz="914400"/>
            <a:r>
              <a:rPr lang="zh-CN" altLang="en-US" sz="4000">
                <a:solidFill>
                  <a:schemeClr val="tx2"/>
                </a:solidFill>
                <a:latin typeface="微软雅黑" pitchFamily="34" charset="-122"/>
                <a:ea typeface="微软雅黑" pitchFamily="34" charset="-122"/>
              </a:rPr>
              <a:t>	其实对于正则来说，贪婪与懒惰两种模式都是被固化至表达式内的两种隐形的检索模式。他们并不归属于任何一种我们之前所说的检索模式，而是在此之外隐形生效的。</a:t>
            </a:r>
            <a:endParaRPr lang="en-US" altLang="zh-CN"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r>
            <a:br>
              <a:rPr lang="zh-CN" altLang="en-US" sz="4000">
                <a:solidFill>
                  <a:schemeClr val="tx2"/>
                </a:solidFill>
                <a:latin typeface="微软雅黑" pitchFamily="34" charset="-122"/>
                <a:ea typeface="微软雅黑" pitchFamily="34" charset="-122"/>
              </a:rPr>
            </a:br>
            <a:r>
              <a:rPr lang="zh-CN" altLang="en-US" sz="4000">
                <a:solidFill>
                  <a:schemeClr val="tx2"/>
                </a:solidFill>
                <a:latin typeface="微软雅黑" pitchFamily="34" charset="-122"/>
                <a:ea typeface="微软雅黑" pitchFamily="34" charset="-122"/>
              </a:rPr>
              <a:t>	</a:t>
            </a:r>
            <a:r>
              <a:rPr lang="zh-CN" altLang="en-US" sz="4000">
                <a:solidFill>
                  <a:srgbClr val="FF0000"/>
                </a:solidFill>
                <a:latin typeface="微软雅黑" pitchFamily="34" charset="-122"/>
                <a:ea typeface="微软雅黑" pitchFamily="34" charset="-122"/>
              </a:rPr>
              <a:t>贪婪模式</a:t>
            </a:r>
            <a:r>
              <a:rPr lang="en-US" altLang="zh-CN" sz="4000">
                <a:solidFill>
                  <a:srgbClr val="FF0000"/>
                </a:solidFill>
                <a:latin typeface="微软雅黑" pitchFamily="34" charset="-122"/>
                <a:ea typeface="微软雅黑" pitchFamily="34" charset="-122"/>
              </a:rPr>
              <a:t>(greed)</a:t>
            </a:r>
            <a:r>
              <a:rPr lang="zh-CN" altLang="en-US" sz="4000">
                <a:solidFill>
                  <a:srgbClr val="FF0000"/>
                </a:solidFill>
                <a:latin typeface="微软雅黑" pitchFamily="34" charset="-122"/>
                <a:ea typeface="微软雅黑" pitchFamily="34" charset="-122"/>
              </a:rPr>
              <a:t>：</a:t>
            </a:r>
          </a:p>
          <a:p>
            <a:pPr defTabSz="914400"/>
            <a:r>
              <a:rPr lang="zh-CN" altLang="en-US" sz="4000">
                <a:solidFill>
                  <a:srgbClr val="FF0000"/>
                </a:solidFill>
                <a:latin typeface="微软雅黑" pitchFamily="34" charset="-122"/>
                <a:ea typeface="微软雅黑" pitchFamily="34" charset="-122"/>
              </a:rPr>
              <a:t>		只要符合正则要求就一直向下匹配，直到无法再匹配为止的行为模式（例如</a:t>
            </a:r>
            <a:r>
              <a:rPr lang="en-US" altLang="zh-CN" sz="4000">
                <a:solidFill>
                  <a:srgbClr val="FF0000"/>
                </a:solidFill>
                <a:latin typeface="微软雅黑" pitchFamily="34" charset="-122"/>
                <a:ea typeface="微软雅黑" pitchFamily="34" charset="-122"/>
              </a:rPr>
              <a:t>n*</a:t>
            </a:r>
            <a:r>
              <a:rPr lang="zh-CN" altLang="en-US" sz="4000">
                <a:solidFill>
                  <a:srgbClr val="FF0000"/>
                </a:solidFill>
                <a:latin typeface="微软雅黑" pitchFamily="34" charset="-122"/>
                <a:ea typeface="微软雅黑" pitchFamily="34" charset="-122"/>
              </a:rPr>
              <a:t>）</a:t>
            </a:r>
          </a:p>
          <a:p>
            <a:pPr defTabSz="914400"/>
            <a:r>
              <a:rPr lang="zh-CN" altLang="en-US" sz="4000">
                <a:solidFill>
                  <a:srgbClr val="FF0000"/>
                </a:solidFill>
                <a:latin typeface="微软雅黑" pitchFamily="34" charset="-122"/>
                <a:ea typeface="微软雅黑" pitchFamily="34" charset="-122"/>
              </a:rPr>
              <a:t>	懒惰模式：</a:t>
            </a:r>
          </a:p>
          <a:p>
            <a:pPr defTabSz="914400"/>
            <a:r>
              <a:rPr lang="zh-CN" altLang="en-US" sz="4000">
                <a:solidFill>
                  <a:srgbClr val="FF0000"/>
                </a:solidFill>
                <a:latin typeface="微软雅黑" pitchFamily="34" charset="-122"/>
                <a:ea typeface="微软雅黑" pitchFamily="34" charset="-122"/>
              </a:rPr>
              <a:t>		一旦匹配到复合正则要求的内容就立即结束的行为模式。（例如</a:t>
            </a:r>
            <a:r>
              <a:rPr lang="en-US" altLang="zh-CN" sz="4000">
                <a:solidFill>
                  <a:srgbClr val="FF0000"/>
                </a:solidFill>
                <a:latin typeface="微软雅黑" pitchFamily="34" charset="-122"/>
                <a:ea typeface="微软雅黑" pitchFamily="34" charset="-122"/>
              </a:rPr>
              <a:t>n</a:t>
            </a:r>
            <a:r>
              <a:rPr lang="zh-CN" altLang="en-US" sz="4000">
                <a:solidFill>
                  <a:srgbClr val="FF0000"/>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在正则中，不同的符号能够隐式说明当前的正则是采用贪婪模式还是懒惰模式。</a:t>
            </a:r>
          </a:p>
          <a:p>
            <a:pPr defTabSz="914400"/>
            <a:r>
              <a:rPr lang="zh-CN" altLang="en-US" sz="4000">
                <a:solidFill>
                  <a:schemeClr val="tx2"/>
                </a:solidFill>
                <a:latin typeface="微软雅黑" pitchFamily="34" charset="-122"/>
                <a:ea typeface="微软雅黑" pitchFamily="34" charset="-122"/>
              </a:rPr>
              <a:t>	常见符号有以下这些：</a:t>
            </a:r>
          </a:p>
          <a:p>
            <a:pPr defTabSz="914400"/>
            <a:r>
              <a:rPr lang="zh-CN" altLang="en-US" sz="4000">
                <a:solidFill>
                  <a:schemeClr val="tx2"/>
                </a:solidFill>
                <a:latin typeface="微软雅黑" pitchFamily="34" charset="-122"/>
                <a:ea typeface="微软雅黑" pitchFamily="34" charset="-122"/>
              </a:rPr>
              <a:t>		贪婪模式的标示符：</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{n},{n,},{n,m}.</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懒惰模式：</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{n}?</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{n,}?,{n,m}?;</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2048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20483" name="Text Box 8"/>
          <p:cNvSpPr txBox="1">
            <a:spLocks noChangeArrowheads="1"/>
          </p:cNvSpPr>
          <p:nvPr/>
        </p:nvSpPr>
        <p:spPr bwMode="auto">
          <a:xfrm>
            <a:off x="2235200" y="2797175"/>
            <a:ext cx="21261388" cy="67976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1.1 </a:t>
            </a:r>
            <a:r>
              <a:rPr lang="zh-CN" altLang="en-US" sz="4000">
                <a:solidFill>
                  <a:schemeClr val="tx2"/>
                </a:solidFill>
                <a:latin typeface="微软雅黑" pitchFamily="34" charset="-122"/>
                <a:ea typeface="微软雅黑" pitchFamily="34" charset="-122"/>
              </a:rPr>
              <a:t>正则表达式概述</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正则表达式概念：</a:t>
            </a:r>
          </a:p>
          <a:p>
            <a:pPr defTabSz="914400"/>
            <a:r>
              <a:rPr lang="zh-CN" altLang="en-US" sz="4000">
                <a:solidFill>
                  <a:schemeClr val="tx2"/>
                </a:solidFill>
                <a:latin typeface="微软雅黑" pitchFamily="34" charset="-122"/>
                <a:ea typeface="微软雅黑" pitchFamily="34" charset="-122"/>
              </a:rPr>
              <a:t>		正则表达式</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英文为</a:t>
            </a:r>
            <a:r>
              <a:rPr lang="en-US" altLang="zh-CN" sz="4000">
                <a:solidFill>
                  <a:schemeClr val="tx2"/>
                </a:solidFill>
                <a:latin typeface="微软雅黑" pitchFamily="34" charset="-122"/>
                <a:ea typeface="微软雅黑" pitchFamily="34" charset="-122"/>
              </a:rPr>
              <a:t>regular Expression)</a:t>
            </a:r>
            <a:r>
              <a:rPr lang="zh-CN" altLang="en-US" sz="4000">
                <a:solidFill>
                  <a:schemeClr val="tx2"/>
                </a:solidFill>
                <a:latin typeface="微软雅黑" pitchFamily="34" charset="-122"/>
                <a:ea typeface="微软雅黑" pitchFamily="34" charset="-122"/>
              </a:rPr>
              <a:t>是一种</a:t>
            </a:r>
            <a:r>
              <a:rPr lang="en-US" altLang="zh-CN" sz="4000">
                <a:solidFill>
                  <a:schemeClr val="tx2"/>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字符串检索模式</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正则表达式具体表现为一个字符串的样子。		</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正则表达式执行原理是：</a:t>
            </a:r>
          </a:p>
          <a:p>
            <a:pPr defTabSz="914400"/>
            <a:r>
              <a:rPr lang="zh-CN" altLang="en-US" sz="4000">
                <a:solidFill>
                  <a:schemeClr val="tx2"/>
                </a:solidFill>
                <a:latin typeface="微软雅黑" pitchFamily="34" charset="-122"/>
                <a:ea typeface="微软雅黑" pitchFamily="34" charset="-122"/>
              </a:rPr>
              <a:t>    		通过</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参数字符串</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设置检索规则，在</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指定字符串</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中检索符合规则的字符串。</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正则表达式的作用是：</a:t>
            </a:r>
          </a:p>
          <a:p>
            <a:pPr defTabSz="914400"/>
            <a:r>
              <a:rPr lang="zh-CN" altLang="en-US" sz="4000">
                <a:solidFill>
                  <a:schemeClr val="tx2"/>
                </a:solidFill>
                <a:latin typeface="微软雅黑" pitchFamily="34" charset="-122"/>
                <a:ea typeface="微软雅黑" pitchFamily="34" charset="-122"/>
              </a:rPr>
              <a:t>    		可以用来进行文本搜索和文本替换。</a:t>
            </a: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0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9421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94211" name="Text Box 8"/>
          <p:cNvSpPr txBox="1">
            <a:spLocks noChangeArrowheads="1"/>
          </p:cNvSpPr>
          <p:nvPr/>
        </p:nvSpPr>
        <p:spPr bwMode="auto">
          <a:xfrm>
            <a:off x="2235200" y="2825750"/>
            <a:ext cx="21261388" cy="98456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通过一个简单的例子我们看一下贪婪模式和懒惰模式在正则中是如何发挥作用的：</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//普通正则</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 = 'a1abb2ab3baab';</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newStr = str.match(/[a-z]/g);</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console.log(newStr);//["a", "a", "b", "b", "a", "b", "b", "a", "a", "b"]</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//贪婪模式</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 = 'a1abb2ab3baab';</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newStr = str.match(/[a-z]* /g);</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console.log(newStr);//["a", "", "abb", "", "ab", "", "baab", ""]</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//懒惰模式</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 = 'a1abb2ab3baab';</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newStr = str.match(/[a-z]?/g);</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console.log(newStr);//["a", "", "a", "b", "b", "", "a", "b", "", "b", "a", "a", "b", ""]</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25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9625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96259" name="Text Box 8"/>
          <p:cNvSpPr txBox="1">
            <a:spLocks noChangeArrowheads="1"/>
          </p:cNvSpPr>
          <p:nvPr/>
        </p:nvSpPr>
        <p:spPr bwMode="auto">
          <a:xfrm>
            <a:off x="2235200" y="2825750"/>
            <a:ext cx="21261388" cy="74072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效果非常明显，</a:t>
            </a:r>
            <a:r>
              <a:rPr lang="en-US" altLang="zh-CN" sz="4000">
                <a:solidFill>
                  <a:schemeClr val="tx2"/>
                </a:solidFill>
                <a:latin typeface="微软雅黑" pitchFamily="34" charset="-122"/>
                <a:ea typeface="微软雅黑" pitchFamily="34" charset="-122"/>
              </a:rPr>
              <a:t>逻辑</a:t>
            </a:r>
            <a:r>
              <a:rPr lang="en-US" altLang="en-US" sz="4000">
                <a:solidFill>
                  <a:schemeClr val="tx2"/>
                </a:solidFill>
                <a:latin typeface="微软雅黑" pitchFamily="34" charset="-122"/>
                <a:ea typeface="微软雅黑" pitchFamily="34" charset="-122"/>
              </a:rPr>
              <a:t>也非常简单。</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所谓的贪婪模式无非就是令匹配结果尽可能的长，直到不满足为止。</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而懒惰模式则是令匹配结果尽可能的短，匹配到就结束。</a:t>
            </a:r>
          </a:p>
          <a:p>
            <a:pPr defTabSz="914400"/>
            <a:r>
              <a:rPr lang="en-US" altLang="en-US" sz="4000">
                <a:solidFill>
                  <a:schemeClr val="tx2"/>
                </a:solidFill>
                <a:latin typeface="微软雅黑" pitchFamily="34" charset="-122"/>
                <a:ea typeface="微软雅黑" pitchFamily="34" charset="-122"/>
              </a:rPr>
              <a:t>因此重复类中我们所遇到的问题，通过贪婪模式就有了解释的原因。</a:t>
            </a:r>
          </a:p>
          <a:p>
            <a:pPr defTabSz="914400"/>
            <a:endParaRPr lang="en-US"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regExp = new RegExp('t{2,3}','g');</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string = 'tttext';</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result = string.match(regExp);</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console.log(result);</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在第一句中我们通过重复类创建了一个正则，而重复类{2,3}声明了当前正则采用贪婪模式。因此在匹配的过程中会一直匹配到不能匹配为止，所以匹配最终结果是ttt。</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30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9830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98307" name="Text Box 8"/>
          <p:cNvSpPr txBox="1">
            <a:spLocks noChangeArrowheads="1"/>
          </p:cNvSpPr>
          <p:nvPr/>
        </p:nvSpPr>
        <p:spPr bwMode="auto">
          <a:xfrm>
            <a:off x="2235200" y="2825750"/>
            <a:ext cx="21261388" cy="80168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练习：口算输出结果</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regExp = /8[a-zA-Z0-9]*7/</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string = 'abc8defghij7klngon8qrstwxy7';</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result = string.match(regExp);</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console.log(result);</a:t>
            </a:r>
          </a:p>
          <a:p>
            <a:pPr defTabSz="914400"/>
            <a:endParaRPr lang="en-US" altLang="zh-CN" sz="4000">
              <a:solidFill>
                <a:schemeClr val="tx2"/>
              </a:solidFill>
              <a:latin typeface="微软雅黑" pitchFamily="34" charset="-122"/>
              <a:ea typeface="微软雅黑" pitchFamily="34" charset="-122"/>
            </a:endParaRPr>
          </a:p>
          <a:p>
            <a:pPr defTabSz="914400"/>
            <a:endParaRPr lang="en-US" altLang="zh-CN" sz="4000">
              <a:solidFill>
                <a:schemeClr val="tx2"/>
              </a:solidFill>
              <a:latin typeface="微软雅黑" pitchFamily="34" charset="-122"/>
              <a:ea typeface="微软雅黑" pitchFamily="34" charset="-122"/>
            </a:endParaRP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regExp = /8[a-zA-Z0-9]*?7/</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string = 'abc8defghij7klngon8qrstwxy7';</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result = string.match(regExp);</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console.log(result);</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35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10035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100355" name="Text Box 8"/>
          <p:cNvSpPr txBox="1">
            <a:spLocks noChangeArrowheads="1"/>
          </p:cNvSpPr>
          <p:nvPr/>
        </p:nvSpPr>
        <p:spPr bwMode="auto">
          <a:xfrm>
            <a:off x="2235200" y="2825750"/>
            <a:ext cx="21766213" cy="67976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实战+疑问：</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观察下列代码，口算执行结果：</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test="&lt;img width='200px;'/&gt;&lt;img width='300px;'/&gt;&lt;img width='400px;'/&gt;";</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regExp=/&lt;img\/&gt;/gi;</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var result = test.match(regExp);</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console.log(result);</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通过分析我们能得到的结论就是，上述代码的作用是检索页面中出现的所有img标签。</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但是事实的执行结果却是null，这是为什么呢？</a:t>
            </a:r>
          </a:p>
          <a:p>
            <a:pPr defTabSz="914400"/>
            <a:r>
              <a:rPr lang="en-US" altLang="zh-CN" sz="4000">
                <a:solidFill>
                  <a:schemeClr val="tx2"/>
                </a:solidFill>
                <a:latin typeface="微软雅黑" pitchFamily="34" charset="-122"/>
                <a:ea typeface="微软雅黑" pitchFamily="34" charset="-122"/>
              </a:rPr>
              <a:t>	</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0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10240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102403" name="Text Box 8"/>
          <p:cNvSpPr txBox="1">
            <a:spLocks noChangeArrowheads="1"/>
          </p:cNvSpPr>
          <p:nvPr/>
        </p:nvSpPr>
        <p:spPr bwMode="auto">
          <a:xfrm>
            <a:off x="2235200" y="2825750"/>
            <a:ext cx="21766213" cy="98456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原因是：</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因为我们的正则中检索的标准是&lt;img/&gt;</a:t>
            </a:r>
            <a:r>
              <a:rPr lang="en-US" altLang="zh-CN" sz="4000">
                <a:solidFill>
                  <a:schemeClr val="tx2"/>
                </a:solidFill>
                <a:latin typeface="微软雅黑" pitchFamily="34" charset="-122"/>
                <a:ea typeface="微软雅黑" pitchFamily="34" charset="-122"/>
              </a:rPr>
              <a:t>，</a:t>
            </a:r>
            <a:r>
              <a:rPr lang="en-US" altLang="en-US" sz="4000">
                <a:solidFill>
                  <a:schemeClr val="tx2"/>
                </a:solidFill>
                <a:latin typeface="微软雅黑" pitchFamily="34" charset="-122"/>
                <a:ea typeface="微软雅黑" pitchFamily="34" charset="-122"/>
              </a:rPr>
              <a:t>而在实际页面中img标签内不肯能没有任何属性，</a:t>
            </a:r>
            <a:r>
              <a:rPr lang="en-US" altLang="zh-CN" sz="4000">
                <a:solidFill>
                  <a:schemeClr val="tx2"/>
                </a:solidFill>
                <a:latin typeface="微软雅黑" pitchFamily="34" charset="-122"/>
                <a:ea typeface="微软雅黑" pitchFamily="34" charset="-122"/>
              </a:rPr>
              <a:t>或者</a:t>
            </a:r>
            <a:r>
              <a:rPr lang="zh-CN" altLang="en-US" sz="4000">
                <a:solidFill>
                  <a:schemeClr val="tx2"/>
                </a:solidFill>
                <a:latin typeface="微软雅黑" pitchFamily="34" charset="-122"/>
                <a:ea typeface="微软雅黑" pitchFamily="34" charset="-122"/>
              </a:rPr>
              <a:t>说的更直白一点就是页面中</a:t>
            </a:r>
            <a:r>
              <a:rPr lang="en-US" altLang="zh-CN" sz="4000">
                <a:solidFill>
                  <a:schemeClr val="tx2"/>
                </a:solidFill>
                <a:latin typeface="微软雅黑" pitchFamily="34" charset="-122"/>
                <a:ea typeface="微软雅黑" pitchFamily="34" charset="-122"/>
              </a:rPr>
              <a:t>【&lt;img】</a:t>
            </a:r>
            <a:r>
              <a:rPr lang="zh-CN" altLang="en-US" sz="4000">
                <a:solidFill>
                  <a:schemeClr val="tx2"/>
                </a:solidFill>
                <a:latin typeface="微软雅黑" pitchFamily="34" charset="-122"/>
                <a:ea typeface="微软雅黑" pitchFamily="34" charset="-122"/>
              </a:rPr>
              <a:t>字符串和</a:t>
            </a:r>
            <a:r>
              <a:rPr lang="en-US" altLang="zh-CN" sz="4000">
                <a:solidFill>
                  <a:schemeClr val="tx2"/>
                </a:solidFill>
                <a:latin typeface="微软雅黑" pitchFamily="34" charset="-122"/>
                <a:ea typeface="微软雅黑" pitchFamily="34" charset="-122"/>
              </a:rPr>
              <a:t>【/&gt;】</a:t>
            </a:r>
            <a:r>
              <a:rPr lang="zh-CN" altLang="en-US" sz="4000">
                <a:solidFill>
                  <a:schemeClr val="tx2"/>
                </a:solidFill>
                <a:latin typeface="微软雅黑" pitchFamily="34" charset="-122"/>
                <a:ea typeface="微软雅黑" pitchFamily="34" charset="-122"/>
              </a:rPr>
              <a:t>字符串之间不可能没有其他字符，因此我们才会检索失败</a:t>
            </a:r>
            <a:r>
              <a:rPr lang="en-US" altLang="en-US" sz="4000">
                <a:solidFill>
                  <a:schemeClr val="tx2"/>
                </a:solidFill>
                <a:latin typeface="微软雅黑" pitchFamily="34" charset="-122"/>
                <a:ea typeface="微软雅黑" pitchFamily="34" charset="-122"/>
              </a:rPr>
              <a:t>。</a:t>
            </a:r>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endParaRPr lang="en-US"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 那么如果还是想要实现这个功能，就必须更换判断逻辑。不能在直接判断&lt;img/&gt;</a:t>
            </a:r>
            <a:r>
              <a:rPr lang="en-US" altLang="zh-CN" sz="4000">
                <a:solidFill>
                  <a:schemeClr val="tx2"/>
                </a:solidFill>
                <a:latin typeface="微软雅黑" pitchFamily="34" charset="-122"/>
                <a:ea typeface="微软雅黑" pitchFamily="34" charset="-122"/>
              </a:rPr>
              <a:t>标签结构</a:t>
            </a:r>
            <a:r>
              <a:rPr lang="zh-CN" altLang="en-US" sz="4000">
                <a:solidFill>
                  <a:schemeClr val="tx2"/>
                </a:solidFill>
                <a:latin typeface="微软雅黑" pitchFamily="34" charset="-122"/>
                <a:ea typeface="微软雅黑" pitchFamily="34" charset="-122"/>
              </a:rPr>
              <a:t>，而是要判断</a:t>
            </a:r>
            <a:r>
              <a:rPr lang="en-US" altLang="en-US"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【以&lt;img开头的，以/&gt;结尾的，并且其当中</a:t>
            </a:r>
            <a:r>
              <a:rPr lang="zh-CN" altLang="en-US" sz="4000">
                <a:solidFill>
                  <a:schemeClr val="tx2"/>
                </a:solidFill>
                <a:latin typeface="微软雅黑" pitchFamily="34" charset="-122"/>
                <a:ea typeface="微软雅黑" pitchFamily="34" charset="-122"/>
              </a:rPr>
              <a:t>只要没有</a:t>
            </a:r>
            <a:r>
              <a:rPr lang="en-US" altLang="en-US" sz="4000">
                <a:solidFill>
                  <a:schemeClr val="tx2"/>
                </a:solidFill>
                <a:latin typeface="微软雅黑" pitchFamily="34" charset="-122"/>
                <a:ea typeface="微软雅黑" pitchFamily="34" charset="-122"/>
              </a:rPr>
              <a:t>&gt;字符的】所有满足条件的字符串。</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那么配合我们刚刚提到的贪婪模式，我们就有了如下的逻辑：</a:t>
            </a:r>
          </a:p>
          <a:p>
            <a:pPr defTabSz="914400"/>
            <a:r>
              <a:rPr lang="en-US" altLang="zh-CN" sz="4000">
                <a:solidFill>
                  <a:schemeClr val="tx2"/>
                </a:solidFill>
                <a:latin typeface="微软雅黑" pitchFamily="34" charset="-122"/>
                <a:ea typeface="微软雅黑" pitchFamily="34" charset="-122"/>
              </a:rPr>
              <a:t>		</a:t>
            </a:r>
            <a:r>
              <a:rPr lang="en-US" altLang="en-US" sz="4000">
                <a:solidFill>
                  <a:srgbClr val="FF0000"/>
                </a:solidFill>
                <a:latin typeface="微软雅黑" pitchFamily="34" charset="-122"/>
                <a:ea typeface="微软雅黑" pitchFamily="34" charset="-122"/>
              </a:rPr>
              <a:t>var regExp = /&lt;img 【不是&gt;符号】*\/&gt;/gi</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这个判断条件似乎靠谱了许多，但是我们如何表达【不是&gt;符号】的逻辑呢？</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之前我么讲述的都是如何表示某个符号，却并没有说如何表示不是某个符号。因此我们需要用到正则中一个新的技术--脱字符</a:t>
            </a:r>
            <a:r>
              <a:rPr lang="en-US" altLang="zh-CN" sz="4000">
                <a:solidFill>
                  <a:schemeClr val="tx2"/>
                </a:solidFill>
                <a:latin typeface="微软雅黑" pitchFamily="34" charset="-122"/>
                <a:ea typeface="微软雅黑" pitchFamily="34" charset="-122"/>
              </a:rPr>
              <a:t>来</a:t>
            </a:r>
            <a:r>
              <a:rPr lang="zh-CN" altLang="en-US" sz="4000">
                <a:solidFill>
                  <a:schemeClr val="tx2"/>
                </a:solidFill>
                <a:latin typeface="微软雅黑" pitchFamily="34" charset="-122"/>
                <a:ea typeface="微软雅黑" pitchFamily="34" charset="-122"/>
              </a:rPr>
              <a:t>实现上述功能</a:t>
            </a:r>
            <a:r>
              <a:rPr lang="en-US" altLang="en-US" sz="4000">
                <a:solidFill>
                  <a:schemeClr val="tx2"/>
                </a:solidFill>
                <a:latin typeface="微软雅黑" pitchFamily="34" charset="-122"/>
                <a:ea typeface="微软雅黑" pitchFamily="34" charset="-122"/>
              </a:rPr>
              <a:t>。</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44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10445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104451" name="Text Box 8"/>
          <p:cNvSpPr txBox="1">
            <a:spLocks noChangeArrowheads="1"/>
          </p:cNvSpPr>
          <p:nvPr/>
        </p:nvSpPr>
        <p:spPr bwMode="auto">
          <a:xfrm>
            <a:off x="2235200" y="2536825"/>
            <a:ext cx="21261388" cy="112172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3.4 </a:t>
            </a:r>
            <a:r>
              <a:rPr lang="zh-CN" altLang="en-US" sz="4000">
                <a:solidFill>
                  <a:schemeClr val="tx2"/>
                </a:solidFill>
                <a:latin typeface="微软雅黑" pitchFamily="34" charset="-122"/>
                <a:ea typeface="微软雅黑" pitchFamily="34" charset="-122"/>
              </a:rPr>
              <a:t>脱字符</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a:t>
            </a:r>
            <a:r>
              <a:rPr lang="zh-CN" altLang="zh-CN" sz="4000">
                <a:solidFill>
                  <a:srgbClr val="FF0000"/>
                </a:solidFill>
                <a:latin typeface="微软雅黑" pitchFamily="34" charset="-122"/>
                <a:ea typeface="微软雅黑" pitchFamily="34" charset="-122"/>
              </a:rPr>
              <a:t>脱字符是正则中^符号的一种特殊表达方式，表示【不是...】的意思。当且仅当^符号出现在中括号的首位时，我们称^符号为脱字符</a:t>
            </a:r>
            <a:r>
              <a:rPr lang="zh-CN" altLang="zh-CN"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a:t>
            </a:r>
            <a:r>
              <a:rPr lang="zh-CN" altLang="zh-CN" sz="4000">
                <a:solidFill>
                  <a:schemeClr val="tx2"/>
                </a:solidFill>
                <a:latin typeface="微软雅黑" pitchFamily="34" charset="-122"/>
                <a:ea typeface="微软雅黑" pitchFamily="34" charset="-122"/>
              </a:rPr>
              <a:t>如果不写在中括号中表示初位字符，如果写在中括号中却没写在首位，则表示普通字符。</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a:t>
            </a:r>
            <a:r>
              <a:rPr lang="zh-CN" altLang="zh-CN" sz="4000">
                <a:solidFill>
                  <a:schemeClr val="tx2"/>
                </a:solidFill>
                <a:latin typeface="微软雅黑" pitchFamily="34" charset="-122"/>
                <a:ea typeface="微软雅黑" pitchFamily="34" charset="-122"/>
              </a:rPr>
              <a:t>例如：</a:t>
            </a:r>
          </a:p>
          <a:p>
            <a:pPr defTabSz="914400"/>
            <a:r>
              <a:rPr lang="zh-CN" altLang="en-US" sz="4000">
                <a:solidFill>
                  <a:schemeClr val="tx2"/>
                </a:solidFill>
                <a:latin typeface="微软雅黑" pitchFamily="34" charset="-122"/>
                <a:ea typeface="微软雅黑" pitchFamily="34" charset="-122"/>
              </a:rPr>
              <a:t>	</a:t>
            </a:r>
            <a:r>
              <a:rPr lang="zh-CN" altLang="zh-CN" sz="4000">
                <a:solidFill>
                  <a:srgbClr val="FF0000"/>
                </a:solidFill>
                <a:latin typeface="微软雅黑" pitchFamily="34" charset="-122"/>
                <a:ea typeface="微软雅黑" pitchFamily="34" charset="-122"/>
              </a:rPr>
              <a:t>var regExp = new RegExp(‘[^abc]’,‘gi’);</a:t>
            </a:r>
            <a:r>
              <a:rPr lang="zh-CN" altLang="zh-CN" sz="4000">
                <a:solidFill>
                  <a:schemeClr val="tx2"/>
                </a:solidFill>
                <a:latin typeface="微软雅黑" pitchFamily="34" charset="-122"/>
                <a:ea typeface="微软雅黑" pitchFamily="34" charset="-122"/>
              </a:rPr>
              <a:t> </a:t>
            </a:r>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zh-CN" altLang="zh-CN" sz="4000">
                <a:solidFill>
                  <a:schemeClr val="tx2"/>
                </a:solidFill>
                <a:latin typeface="微软雅黑" pitchFamily="34" charset="-122"/>
                <a:ea typeface="微软雅黑" pitchFamily="34" charset="-122"/>
              </a:rPr>
              <a:t>//表示出现不是abc中的任意一个就符合该正则</a:t>
            </a:r>
          </a:p>
          <a:p>
            <a:pPr defTabSz="914400"/>
            <a:r>
              <a:rPr lang="zh-CN" altLang="en-US" sz="4000">
                <a:solidFill>
                  <a:schemeClr val="tx2"/>
                </a:solidFill>
                <a:latin typeface="微软雅黑" pitchFamily="34" charset="-122"/>
                <a:ea typeface="微软雅黑" pitchFamily="34" charset="-122"/>
              </a:rPr>
              <a:t>	</a:t>
            </a:r>
            <a:r>
              <a:rPr lang="zh-CN" altLang="zh-CN" sz="4000">
                <a:solidFill>
                  <a:schemeClr val="tx2"/>
                </a:solidFill>
                <a:latin typeface="微软雅黑" pitchFamily="34" charset="-122"/>
                <a:ea typeface="微软雅黑" pitchFamily="34" charset="-122"/>
              </a:rPr>
              <a:t>var string = '12abcabc12abccab';</a:t>
            </a:r>
          </a:p>
          <a:p>
            <a:pPr defTabSz="914400"/>
            <a:r>
              <a:rPr lang="zh-CN" altLang="en-US" sz="4000">
                <a:solidFill>
                  <a:schemeClr val="tx2"/>
                </a:solidFill>
                <a:latin typeface="微软雅黑" pitchFamily="34" charset="-122"/>
                <a:ea typeface="微软雅黑" pitchFamily="34" charset="-122"/>
              </a:rPr>
              <a:t>	</a:t>
            </a:r>
            <a:r>
              <a:rPr lang="zh-CN" altLang="zh-CN" sz="4000">
                <a:solidFill>
                  <a:schemeClr val="tx2"/>
                </a:solidFill>
                <a:latin typeface="微软雅黑" pitchFamily="34" charset="-122"/>
                <a:ea typeface="微软雅黑" pitchFamily="34" charset="-122"/>
              </a:rPr>
              <a:t>var result = string.match(regExp);</a:t>
            </a:r>
          </a:p>
          <a:p>
            <a:pPr defTabSz="914400"/>
            <a:r>
              <a:rPr lang="zh-CN" altLang="en-US" sz="4000">
                <a:solidFill>
                  <a:schemeClr val="tx2"/>
                </a:solidFill>
                <a:latin typeface="微软雅黑" pitchFamily="34" charset="-122"/>
                <a:ea typeface="微软雅黑" pitchFamily="34" charset="-122"/>
              </a:rPr>
              <a:t>	</a:t>
            </a:r>
            <a:r>
              <a:rPr lang="zh-CN" altLang="zh-CN" sz="4000">
                <a:solidFill>
                  <a:schemeClr val="tx2"/>
                </a:solidFill>
                <a:latin typeface="微软雅黑" pitchFamily="34" charset="-122"/>
                <a:ea typeface="微软雅黑" pitchFamily="34" charset="-122"/>
              </a:rPr>
              <a:t>console.log(result);//["1", "2", "1", "2"] </a:t>
            </a:r>
            <a:endParaRPr lang="zh-CN" altLang="en-US" sz="4000">
              <a:solidFill>
                <a:schemeClr val="tx2"/>
              </a:solidFill>
              <a:latin typeface="微软雅黑" pitchFamily="34" charset="-122"/>
              <a:ea typeface="微软雅黑" pitchFamily="34" charset="-122"/>
            </a:endParaRPr>
          </a:p>
          <a:p>
            <a:pPr defTabSz="914400"/>
            <a:endParaRPr lang="en-US" altLang="zh-CN"/>
          </a:p>
          <a:p>
            <a:pPr defTabSz="914400"/>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var regExp = new RegExp('[^abc]{2}','gi');</a:t>
            </a:r>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表示连续两个出现的字符</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不是</a:t>
            </a:r>
            <a:r>
              <a:rPr lang="en-US" altLang="zh-CN" sz="4000">
                <a:solidFill>
                  <a:schemeClr val="tx2"/>
                </a:solidFill>
                <a:latin typeface="微软雅黑" pitchFamily="34" charset="-122"/>
                <a:ea typeface="微软雅黑" pitchFamily="34" charset="-122"/>
              </a:rPr>
              <a:t>abc</a:t>
            </a:r>
            <a:r>
              <a:rPr lang="zh-CN" altLang="en-US" sz="4000">
                <a:solidFill>
                  <a:schemeClr val="tx2"/>
                </a:solidFill>
                <a:latin typeface="微软雅黑" pitchFamily="34" charset="-122"/>
                <a:ea typeface="微软雅黑" pitchFamily="34" charset="-122"/>
              </a:rPr>
              <a:t>中的任意一个</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就符合该正则</a:t>
            </a:r>
          </a:p>
          <a:p>
            <a:pPr defTabSz="914400"/>
            <a:r>
              <a:rPr lang="en-US" altLang="zh-CN" sz="4000">
                <a:solidFill>
                  <a:schemeClr val="tx2"/>
                </a:solidFill>
                <a:latin typeface="微软雅黑" pitchFamily="34" charset="-122"/>
                <a:ea typeface="微软雅黑" pitchFamily="34" charset="-122"/>
              </a:rPr>
              <a:t>	var string = '12^abcabc12^abccab';</a:t>
            </a:r>
          </a:p>
          <a:p>
            <a:pPr defTabSz="914400"/>
            <a:r>
              <a:rPr lang="en-US" altLang="zh-CN" sz="4000">
                <a:solidFill>
                  <a:schemeClr val="tx2"/>
                </a:solidFill>
                <a:latin typeface="微软雅黑" pitchFamily="34" charset="-122"/>
                <a:ea typeface="微软雅黑" pitchFamily="34" charset="-122"/>
              </a:rPr>
              <a:t>	var result = string.match(regExp);</a:t>
            </a:r>
          </a:p>
          <a:p>
            <a:pPr defTabSz="914400"/>
            <a:r>
              <a:rPr lang="en-US" altLang="zh-CN" sz="4000">
                <a:solidFill>
                  <a:schemeClr val="tx2"/>
                </a:solidFill>
                <a:latin typeface="微软雅黑" pitchFamily="34" charset="-122"/>
                <a:ea typeface="微软雅黑" pitchFamily="34" charset="-122"/>
              </a:rPr>
              <a:t>	console.log(result);//["12", "12"]</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10649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106499" name="Text Box 8"/>
          <p:cNvSpPr txBox="1">
            <a:spLocks noChangeArrowheads="1"/>
          </p:cNvSpPr>
          <p:nvPr/>
        </p:nvSpPr>
        <p:spPr bwMode="auto">
          <a:xfrm>
            <a:off x="2254250" y="2752725"/>
            <a:ext cx="21261388" cy="9845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因此贪婪模式中我们遇到的问题便迎刃而解</a:t>
            </a:r>
            <a:r>
              <a:rPr lang="en-US" altLang="zh-CN" sz="4000">
                <a:solidFill>
                  <a:schemeClr val="tx2"/>
                </a:solidFill>
                <a:latin typeface="微软雅黑" pitchFamily="34" charset="-122"/>
                <a:ea typeface="微软雅黑" pitchFamily="34" charset="-122"/>
              </a:rPr>
              <a:t>:</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var test="&lt;img width='200px;'/&gt;&lt;img width='300px;'/&gt;&lt;img width='400px;'/&gt;";</a:t>
            </a:r>
          </a:p>
          <a:p>
            <a:pPr defTabSz="914400"/>
            <a:r>
              <a:rPr lang="en-US" altLang="zh-CN" sz="4000">
                <a:solidFill>
                  <a:schemeClr val="tx2"/>
                </a:solidFill>
                <a:latin typeface="微软雅黑" pitchFamily="34" charset="-122"/>
                <a:ea typeface="微软雅黑" pitchFamily="34" charset="-122"/>
              </a:rPr>
              <a:t>	var regExp = /&lt;img[^&gt;]*\/&gt;/gi //</a:t>
            </a:r>
            <a:r>
              <a:rPr lang="zh-CN" altLang="en-US" sz="4000">
                <a:solidFill>
                  <a:schemeClr val="tx2"/>
                </a:solidFill>
                <a:latin typeface="微软雅黑" pitchFamily="34" charset="-122"/>
                <a:ea typeface="微软雅黑" pitchFamily="34" charset="-122"/>
              </a:rPr>
              <a:t>声明</a:t>
            </a:r>
            <a:r>
              <a:rPr lang="en-US" altLang="zh-CN" sz="4000">
                <a:solidFill>
                  <a:schemeClr val="tx2"/>
                </a:solidFill>
                <a:latin typeface="微软雅黑" pitchFamily="34" charset="-122"/>
                <a:ea typeface="微软雅黑" pitchFamily="34" charset="-122"/>
              </a:rPr>
              <a:t>&lt;img</a:t>
            </a:r>
            <a:r>
              <a:rPr lang="zh-CN" altLang="en-US" sz="4000">
                <a:solidFill>
                  <a:schemeClr val="tx2"/>
                </a:solidFill>
                <a:latin typeface="微软雅黑" pitchFamily="34" charset="-122"/>
                <a:ea typeface="微软雅黑" pitchFamily="34" charset="-122"/>
              </a:rPr>
              <a:t>和</a:t>
            </a:r>
            <a:r>
              <a:rPr lang="en-US" altLang="zh-CN" sz="4000">
                <a:solidFill>
                  <a:schemeClr val="tx2"/>
                </a:solidFill>
                <a:latin typeface="微软雅黑" pitchFamily="34" charset="-122"/>
                <a:ea typeface="微软雅黑" pitchFamily="34" charset="-122"/>
              </a:rPr>
              <a:t>/&gt;</a:t>
            </a:r>
            <a:r>
              <a:rPr lang="zh-CN" altLang="en-US" sz="4000">
                <a:solidFill>
                  <a:schemeClr val="tx2"/>
                </a:solidFill>
                <a:latin typeface="微软雅黑" pitchFamily="34" charset="-122"/>
                <a:ea typeface="微软雅黑" pitchFamily="34" charset="-122"/>
              </a:rPr>
              <a:t>之间的字符只要不是</a:t>
            </a:r>
            <a:r>
              <a:rPr lang="en-US" altLang="zh-CN" sz="4000">
                <a:solidFill>
                  <a:schemeClr val="tx2"/>
                </a:solidFill>
                <a:latin typeface="微软雅黑" pitchFamily="34" charset="-122"/>
                <a:ea typeface="微软雅黑" pitchFamily="34" charset="-122"/>
              </a:rPr>
              <a:t>&gt;</a:t>
            </a:r>
            <a:r>
              <a:rPr lang="zh-CN" altLang="en-US" sz="4000">
                <a:solidFill>
                  <a:schemeClr val="tx2"/>
                </a:solidFill>
                <a:latin typeface="微软雅黑" pitchFamily="34" charset="-122"/>
                <a:ea typeface="微软雅黑" pitchFamily="34" charset="-122"/>
              </a:rPr>
              <a:t>就继续判断。</a:t>
            </a:r>
          </a:p>
          <a:p>
            <a:pPr defTabSz="914400"/>
            <a:r>
              <a:rPr lang="en-US" altLang="zh-CN" sz="4000">
                <a:solidFill>
                  <a:schemeClr val="tx2"/>
                </a:solidFill>
                <a:latin typeface="微软雅黑" pitchFamily="34" charset="-122"/>
                <a:ea typeface="微软雅黑" pitchFamily="34" charset="-122"/>
              </a:rPr>
              <a:t>	var result = test.match(regExp);</a:t>
            </a:r>
          </a:p>
          <a:p>
            <a:pPr defTabSz="914400"/>
            <a:r>
              <a:rPr lang="en-US" altLang="zh-CN" sz="4000">
                <a:solidFill>
                  <a:schemeClr val="tx2"/>
                </a:solidFill>
                <a:latin typeface="微软雅黑" pitchFamily="34" charset="-122"/>
                <a:ea typeface="微软雅黑" pitchFamily="34" charset="-122"/>
              </a:rPr>
              <a:t>	console.log(result);</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//["&lt;img width='200px;'/&gt;", "&lt;img width='300px;'/&gt;", "&lt;img width='400px;'/&gt;"]</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ps</a:t>
            </a:r>
            <a:r>
              <a:rPr lang="zh-CN" altLang="en-US" sz="4000">
                <a:solidFill>
                  <a:schemeClr val="tx2"/>
                </a:solidFill>
                <a:latin typeface="微软雅黑" pitchFamily="34" charset="-122"/>
                <a:ea typeface="微软雅黑" pitchFamily="34" charset="-122"/>
              </a:rPr>
              <a:t>：最后关于脱字符补充一点就是，脱字符</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可以匹配所有的字符。</a:t>
            </a:r>
          </a:p>
          <a:p>
            <a:pPr defTabSz="914400"/>
            <a:r>
              <a:rPr lang="en-US" altLang="zh-CN" sz="4000">
                <a:solidFill>
                  <a:schemeClr val="tx2"/>
                </a:solidFill>
                <a:latin typeface="微软雅黑" pitchFamily="34" charset="-122"/>
                <a:ea typeface="微软雅黑" pitchFamily="34" charset="-122"/>
              </a:rPr>
              <a:t>	var regExp = new RegExp('a[^]*b','gi'); </a:t>
            </a:r>
          </a:p>
          <a:p>
            <a:pPr defTabSz="914400"/>
            <a:r>
              <a:rPr lang="en-US" altLang="zh-CN" sz="4000">
                <a:solidFill>
                  <a:schemeClr val="tx2"/>
                </a:solidFill>
                <a:latin typeface="微软雅黑" pitchFamily="34" charset="-122"/>
                <a:ea typeface="微软雅黑" pitchFamily="34" charset="-122"/>
              </a:rPr>
              <a:t>	var string = '12abcabc12abccba';</a:t>
            </a:r>
          </a:p>
          <a:p>
            <a:pPr defTabSz="914400"/>
            <a:r>
              <a:rPr lang="en-US" altLang="zh-CN" sz="4000">
                <a:solidFill>
                  <a:schemeClr val="tx2"/>
                </a:solidFill>
                <a:latin typeface="微软雅黑" pitchFamily="34" charset="-122"/>
                <a:ea typeface="微软雅黑" pitchFamily="34" charset="-122"/>
              </a:rPr>
              <a:t>	var result = string.match(regExp);</a:t>
            </a:r>
          </a:p>
          <a:p>
            <a:pPr defTabSz="914400"/>
            <a:r>
              <a:rPr lang="en-US" altLang="zh-CN" sz="4000">
                <a:solidFill>
                  <a:schemeClr val="tx2"/>
                </a:solidFill>
                <a:latin typeface="微软雅黑" pitchFamily="34" charset="-122"/>
                <a:ea typeface="微软雅黑" pitchFamily="34" charset="-122"/>
              </a:rPr>
              <a:t>	console.log(result);</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//["abcabc12abccb"]</a:t>
            </a: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Shape 205"/>
          <p:cNvSpPr>
            <a:spLocks noChangeArrowheads="1"/>
          </p:cNvSpPr>
          <p:nvPr/>
        </p:nvSpPr>
        <p:spPr bwMode="auto">
          <a:xfrm>
            <a:off x="3619500" y="9974263"/>
            <a:ext cx="9304338" cy="558800"/>
          </a:xfrm>
          <a:prstGeom prst="rect">
            <a:avLst/>
          </a:prstGeom>
          <a:noFill/>
          <a:ln w="12700">
            <a:noFill/>
            <a:miter lim="400000"/>
            <a:headEnd/>
            <a:tailEnd/>
          </a:ln>
        </p:spPr>
        <p:txBody>
          <a:bodyPr lIns="50800" tIns="50800" rIns="50800" bIns="50800">
            <a:spAutoFit/>
          </a:bodyPr>
          <a:lstStyle/>
          <a:p>
            <a:pPr hangingPunct="0">
              <a:lnSpc>
                <a:spcPct val="120000"/>
              </a:lnSpc>
            </a:pPr>
            <a:r>
              <a:rPr lang="zh-CN" altLang="en-US" sz="3000">
                <a:solidFill>
                  <a:srgbClr val="FFFFFF"/>
                </a:solidFill>
                <a:latin typeface="Helvetica Light"/>
              </a:rPr>
              <a:t>更具行业竞争力       更高薪酬       更好的职业进阶发展</a:t>
            </a:r>
          </a:p>
        </p:txBody>
      </p:sp>
      <p:sp>
        <p:nvSpPr>
          <p:cNvPr id="108546" name="Shape 206"/>
          <p:cNvSpPr>
            <a:spLocks noChangeArrowheads="1"/>
          </p:cNvSpPr>
          <p:nvPr/>
        </p:nvSpPr>
        <p:spPr bwMode="auto">
          <a:xfrm>
            <a:off x="6569075" y="8613775"/>
            <a:ext cx="3405188" cy="736600"/>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4200">
                <a:solidFill>
                  <a:srgbClr val="FFFFFF"/>
                </a:solidFill>
                <a:latin typeface="Helvetica Light"/>
              </a:rPr>
              <a:t>UI</a:t>
            </a:r>
            <a:r>
              <a:rPr lang="zh-CN" altLang="en-US" sz="4200">
                <a:solidFill>
                  <a:srgbClr val="FFFFFF"/>
                </a:solidFill>
                <a:latin typeface="Helvetica Light"/>
              </a:rPr>
              <a:t>视觉设计师</a:t>
            </a:r>
          </a:p>
        </p:txBody>
      </p:sp>
      <p:pic>
        <p:nvPicPr>
          <p:cNvPr id="108547" name="06c58PIC3Tg_1024.jpg"/>
          <p:cNvPicPr>
            <a:picLocks noChangeAspect="1"/>
          </p:cNvPicPr>
          <p:nvPr/>
        </p:nvPicPr>
        <p:blipFill>
          <a:blip r:embed="rId2"/>
          <a:srcRect/>
          <a:stretch>
            <a:fillRect/>
          </a:stretch>
        </p:blipFill>
        <p:spPr bwMode="auto">
          <a:xfrm>
            <a:off x="-133350" y="-322263"/>
            <a:ext cx="25600025" cy="14474826"/>
          </a:xfrm>
          <a:prstGeom prst="rect">
            <a:avLst/>
          </a:prstGeom>
          <a:noFill/>
          <a:ln w="12700">
            <a:noFill/>
            <a:miter lim="400000"/>
            <a:headEnd/>
            <a:tailEnd/>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2253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22531" name="Text Box 8"/>
          <p:cNvSpPr txBox="1">
            <a:spLocks noChangeArrowheads="1"/>
          </p:cNvSpPr>
          <p:nvPr/>
        </p:nvSpPr>
        <p:spPr bwMode="auto">
          <a:xfrm>
            <a:off x="2235200" y="2897188"/>
            <a:ext cx="21261388" cy="55784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1.2 </a:t>
            </a:r>
            <a:r>
              <a:rPr lang="zh-CN" altLang="en-US" sz="4000">
                <a:solidFill>
                  <a:schemeClr val="tx2"/>
                </a:solidFill>
                <a:latin typeface="微软雅黑" pitchFamily="34" charset="-122"/>
                <a:ea typeface="微软雅黑" pitchFamily="34" charset="-122"/>
              </a:rPr>
              <a:t>正则表达式的基本语法</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语法：</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正则表达式主体</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修饰符</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可选</a:t>
            </a:r>
            <a:r>
              <a:rPr lang="en-US" altLang="zh-CN" sz="4000">
                <a:solidFill>
                  <a:srgbClr val="FF0000"/>
                </a:solidFill>
                <a:latin typeface="微软雅黑" pitchFamily="34" charset="-122"/>
                <a:ea typeface="微软雅黑" pitchFamily="34" charset="-122"/>
              </a:rPr>
              <a:t>)</a:t>
            </a:r>
            <a:endParaRPr lang="en-US" altLang="zh-CN"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例如：</a:t>
            </a:r>
            <a:r>
              <a:rPr lang="en-US" altLang="zh-CN" sz="4000">
                <a:solidFill>
                  <a:schemeClr val="tx2"/>
                </a:solidFill>
                <a:latin typeface="微软雅黑" pitchFamily="34" charset="-122"/>
                <a:ea typeface="微软雅黑" pitchFamily="34" charset="-122"/>
              </a:rPr>
              <a:t>var frk_reg = /frank/i;</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其中</a:t>
            </a:r>
          </a:p>
          <a:p>
            <a:pPr defTabSz="914400"/>
            <a:r>
              <a:rPr lang="en-US" altLang="zh-CN" sz="4000">
                <a:solidFill>
                  <a:schemeClr val="tx2"/>
                </a:solidFill>
                <a:latin typeface="微软雅黑" pitchFamily="34" charset="-122"/>
                <a:ea typeface="微软雅黑" pitchFamily="34" charset="-122"/>
              </a:rPr>
              <a:t>	(1)/frank/i</a:t>
            </a:r>
            <a:r>
              <a:rPr lang="zh-CN" altLang="en-US" sz="4000">
                <a:solidFill>
                  <a:schemeClr val="tx2"/>
                </a:solidFill>
                <a:latin typeface="微软雅黑" pitchFamily="34" charset="-122"/>
                <a:ea typeface="微软雅黑" pitchFamily="34" charset="-122"/>
              </a:rPr>
              <a:t>是一个正则表达式</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(2)frank</a:t>
            </a:r>
            <a:r>
              <a:rPr lang="zh-CN" altLang="en-US" sz="4000">
                <a:solidFill>
                  <a:schemeClr val="tx2"/>
                </a:solidFill>
                <a:latin typeface="微软雅黑" pitchFamily="34" charset="-122"/>
                <a:ea typeface="微软雅黑" pitchFamily="34" charset="-122"/>
              </a:rPr>
              <a:t>是这个正则表达式的主体，表示想要检索的内容是</a:t>
            </a:r>
            <a:r>
              <a:rPr lang="en-US" altLang="zh-CN" sz="4000">
                <a:solidFill>
                  <a:schemeClr val="tx2"/>
                </a:solidFill>
                <a:latin typeface="微软雅黑" pitchFamily="34" charset="-122"/>
                <a:ea typeface="微软雅黑" pitchFamily="34" charset="-122"/>
              </a:rPr>
              <a:t>frank</a:t>
            </a:r>
          </a:p>
          <a:p>
            <a:pPr defTabSz="914400"/>
            <a:r>
              <a:rPr lang="en-US" altLang="zh-CN" sz="4000">
                <a:solidFill>
                  <a:schemeClr val="tx2"/>
                </a:solidFill>
                <a:latin typeface="微软雅黑" pitchFamily="34" charset="-122"/>
                <a:ea typeface="微软雅黑" pitchFamily="34" charset="-122"/>
              </a:rPr>
              <a:t>      (3)i </a:t>
            </a:r>
            <a:r>
              <a:rPr lang="zh-CN" altLang="en-US" sz="4000">
                <a:solidFill>
                  <a:schemeClr val="tx2"/>
                </a:solidFill>
                <a:latin typeface="微软雅黑" pitchFamily="34" charset="-122"/>
                <a:ea typeface="微软雅黑" pitchFamily="34" charset="-122"/>
              </a:rPr>
              <a:t>是一个正则表达式的修饰符，表示检索内容时不区分大小写</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2457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24579" name="Text Box 8"/>
          <p:cNvSpPr txBox="1">
            <a:spLocks noChangeArrowheads="1"/>
          </p:cNvSpPr>
          <p:nvPr/>
        </p:nvSpPr>
        <p:spPr bwMode="auto">
          <a:xfrm>
            <a:off x="2235200" y="2897188"/>
            <a:ext cx="21261388" cy="92360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1.3 </a:t>
            </a:r>
            <a:r>
              <a:rPr lang="zh-CN" altLang="en-US" sz="4000">
                <a:solidFill>
                  <a:schemeClr val="tx2"/>
                </a:solidFill>
                <a:latin typeface="微软雅黑" pitchFamily="34" charset="-122"/>
                <a:ea typeface="微软雅黑" pitchFamily="34" charset="-122"/>
              </a:rPr>
              <a:t>正则表达式常见用法</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正则表达式在实际开发中一般不会单独使用，而是会配合一些方法来完成某种功能。</a:t>
            </a:r>
          </a:p>
          <a:p>
            <a:pPr defTabSz="914400"/>
            <a:r>
              <a:rPr lang="zh-CN" altLang="en-US" sz="4000">
                <a:solidFill>
                  <a:schemeClr val="tx2"/>
                </a:solidFill>
                <a:latin typeface="微软雅黑" pitchFamily="34" charset="-122"/>
                <a:ea typeface="微软雅黑" pitchFamily="34" charset="-122"/>
              </a:rPr>
              <a:t>     	因为正则表达式的作用是对字符串进行操作，所以一般在实际开发中</a:t>
            </a:r>
            <a:r>
              <a:rPr lang="zh-CN" altLang="en-US" sz="4000">
                <a:solidFill>
                  <a:schemeClr val="accent2"/>
                </a:solidFill>
                <a:latin typeface="微软雅黑" pitchFamily="34" charset="-122"/>
                <a:ea typeface="微软雅黑" pitchFamily="34" charset="-122"/>
              </a:rPr>
              <a:t>正则表达式会配合字符串的</a:t>
            </a:r>
            <a:r>
              <a:rPr lang="en-US" altLang="zh-CN" sz="4000">
                <a:solidFill>
                  <a:schemeClr val="accent2"/>
                </a:solidFill>
                <a:latin typeface="微软雅黑" pitchFamily="34" charset="-122"/>
                <a:ea typeface="微软雅黑" pitchFamily="34" charset="-122"/>
              </a:rPr>
              <a:t>search</a:t>
            </a:r>
            <a:r>
              <a:rPr lang="zh-CN" altLang="en-US" sz="4000">
                <a:solidFill>
                  <a:schemeClr val="accent2"/>
                </a:solidFill>
                <a:latin typeface="微软雅黑" pitchFamily="34" charset="-122"/>
                <a:ea typeface="微软雅黑" pitchFamily="34" charset="-122"/>
              </a:rPr>
              <a:t>和</a:t>
            </a:r>
            <a:r>
              <a:rPr lang="en-US" altLang="zh-CN" sz="4000">
                <a:solidFill>
                  <a:schemeClr val="accent2"/>
                </a:solidFill>
                <a:latin typeface="微软雅黑" pitchFamily="34" charset="-122"/>
                <a:ea typeface="微软雅黑" pitchFamily="34" charset="-122"/>
              </a:rPr>
              <a:t>replace</a:t>
            </a:r>
            <a:r>
              <a:rPr lang="zh-CN" altLang="en-US" sz="4000">
                <a:solidFill>
                  <a:schemeClr val="accent2"/>
                </a:solidFill>
                <a:latin typeface="微软雅黑" pitchFamily="34" charset="-122"/>
                <a:ea typeface="微软雅黑" pitchFamily="34" charset="-122"/>
              </a:rPr>
              <a:t>方法来使用</a:t>
            </a:r>
            <a:r>
              <a:rPr lang="zh-CN" altLang="en-US" sz="4000">
                <a:solidFill>
                  <a:schemeClr val="tx2"/>
                </a:solidFill>
                <a:latin typeface="微软雅黑" pitchFamily="34" charset="-122"/>
                <a:ea typeface="微软雅黑" pitchFamily="34" charset="-122"/>
              </a:rPr>
              <a:t>。</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(1)search</a:t>
            </a:r>
            <a:r>
              <a:rPr lang="zh-CN" altLang="en-US" sz="4000">
                <a:solidFill>
                  <a:schemeClr val="tx2"/>
                </a:solidFill>
                <a:latin typeface="微软雅黑" pitchFamily="34" charset="-122"/>
                <a:ea typeface="微软雅黑" pitchFamily="34" charset="-122"/>
              </a:rPr>
              <a:t>方法：用于检索与正则表达式相匹配的子字符串，并返回子字符串的起始位置。</a:t>
            </a:r>
          </a:p>
          <a:p>
            <a:pPr defTabSz="914400"/>
            <a:r>
              <a:rPr lang="zh-CN" altLang="en-US" sz="4000">
                <a:solidFill>
                  <a:schemeClr val="tx2"/>
                </a:solidFill>
                <a:latin typeface="微软雅黑" pitchFamily="34" charset="-122"/>
                <a:ea typeface="微软雅黑" pitchFamily="34" charset="-122"/>
              </a:rPr>
              <a:t>      	例如：</a:t>
            </a:r>
          </a:p>
          <a:p>
            <a:pPr defTabSz="914400"/>
            <a:r>
              <a:rPr lang="zh-CN" altLang="en-US" sz="4000">
                <a:solidFill>
                  <a:schemeClr val="tx2"/>
                </a:solidFill>
                <a:latin typeface="微软雅黑" pitchFamily="34" charset="-122"/>
                <a:ea typeface="微软雅黑" pitchFamily="34" charset="-122"/>
              </a:rPr>
              <a:t>      在指定字符串中，通过正则表达式搜索目标子字符串。并且不区分大小写。</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var str = 'Hello Frank! GoodBye Frank!';</a:t>
            </a:r>
          </a:p>
          <a:p>
            <a:pPr defTabSz="914400"/>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var first_index = str.search(/frank/i);</a:t>
            </a:r>
          </a:p>
          <a:p>
            <a:pPr defTabSz="914400"/>
            <a:r>
              <a:rPr lang="en-US" altLang="zh-CN" sz="4000">
                <a:solidFill>
                  <a:schemeClr val="tx2"/>
                </a:solidFill>
                <a:latin typeface="微软雅黑" pitchFamily="34" charset="-122"/>
                <a:ea typeface="微软雅黑" pitchFamily="34" charset="-122"/>
              </a:rPr>
              <a:t>		console.log(first_index);</a:t>
            </a:r>
          </a:p>
          <a:p>
            <a:pPr defTabSz="914400"/>
            <a:endParaRPr lang="en-US" altLang="zh-CN"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代码的执行结果是：</a:t>
            </a:r>
            <a:r>
              <a:rPr lang="en-US" altLang="zh-CN" sz="4000">
                <a:solidFill>
                  <a:schemeClr val="tx2"/>
                </a:solidFill>
                <a:latin typeface="微软雅黑" pitchFamily="34" charset="-122"/>
                <a:ea typeface="微软雅黑" pitchFamily="34" charset="-122"/>
              </a:rPr>
              <a:t>6</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2662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26627" name="Text Box 8"/>
          <p:cNvSpPr txBox="1">
            <a:spLocks noChangeArrowheads="1"/>
          </p:cNvSpPr>
          <p:nvPr/>
        </p:nvSpPr>
        <p:spPr bwMode="auto">
          <a:xfrm>
            <a:off x="2235200" y="2916238"/>
            <a:ext cx="21189950" cy="9845675"/>
          </a:xfrm>
          <a:prstGeom prst="rect">
            <a:avLst/>
          </a:prstGeom>
          <a:noFill/>
          <a:ln w="9525">
            <a:noFill/>
            <a:miter lim="800000"/>
            <a:headEnd/>
            <a:tailEnd/>
          </a:ln>
        </p:spPr>
        <p:txBody>
          <a:bodyPr>
            <a:spAutoFit/>
          </a:bodyPr>
          <a:lstStyle/>
          <a:p>
            <a:pPr defTabSz="914400"/>
            <a:r>
              <a:rPr lang="en-US" altLang="en-US" sz="4000">
                <a:solidFill>
                  <a:schemeClr val="tx2"/>
                </a:solidFill>
                <a:latin typeface="微软雅黑" pitchFamily="34" charset="-122"/>
                <a:ea typeface="微软雅黑" pitchFamily="34" charset="-122"/>
              </a:rPr>
              <a:t>(2)replace方法：用于在指定字符串中用一个字符串替换一个与正则表达式相匹配的子字符串</a:t>
            </a:r>
          </a:p>
          <a:p>
            <a:pPr defTabSz="914400"/>
            <a:r>
              <a:rPr lang="en-US" altLang="en-US" sz="4000">
                <a:solidFill>
                  <a:schemeClr val="tx2"/>
                </a:solidFill>
                <a:latin typeface="微软雅黑" pitchFamily="34" charset="-122"/>
                <a:ea typeface="微软雅黑" pitchFamily="34" charset="-122"/>
              </a:rPr>
              <a:t>       例如：</a:t>
            </a:r>
          </a:p>
          <a:p>
            <a:pPr defTabSz="914400"/>
            <a:r>
              <a:rPr lang="en-US" altLang="en-US" sz="4000">
                <a:solidFill>
                  <a:schemeClr val="tx2"/>
                </a:solidFill>
                <a:latin typeface="微软雅黑" pitchFamily="34" charset="-122"/>
                <a:ea typeface="微软雅黑" pitchFamily="34" charset="-122"/>
              </a:rPr>
              <a:t>           在指定字符串中，通过正则表达式替换指定字符串中的目标字符串</a:t>
            </a:r>
          </a:p>
          <a:p>
            <a:pPr defTabSz="914400"/>
            <a:r>
              <a:rPr lang="en-US" altLang="en-US" sz="4000">
                <a:solidFill>
                  <a:schemeClr val="tx2"/>
                </a:solidFill>
                <a:latin typeface="微软雅黑" pitchFamily="34" charset="-122"/>
                <a:ea typeface="微软雅黑" pitchFamily="34" charset="-122"/>
              </a:rPr>
              <a:t>                   var str = 'Hello Frank! GoodBye Frank!';</a:t>
            </a:r>
          </a:p>
          <a:p>
            <a:pPr defTabSz="914400"/>
            <a:r>
              <a:rPr lang="en-US" altLang="en-US" sz="4000">
                <a:solidFill>
                  <a:schemeClr val="tx2"/>
                </a:solidFill>
                <a:latin typeface="微软雅黑" pitchFamily="34" charset="-122"/>
                <a:ea typeface="微软雅黑" pitchFamily="34" charset="-122"/>
              </a:rPr>
              <a:t>                   </a:t>
            </a:r>
            <a:r>
              <a:rPr lang="en-US" altLang="en-US" sz="4000">
                <a:solidFill>
                  <a:srgbClr val="FF0000"/>
                </a:solidFill>
                <a:latin typeface="微软雅黑" pitchFamily="34" charset="-122"/>
                <a:ea typeface="微软雅黑" pitchFamily="34" charset="-122"/>
              </a:rPr>
              <a:t>var newStr = str.replace(/frank/i,'frankenStein');</a:t>
            </a:r>
          </a:p>
          <a:p>
            <a:pPr defTabSz="914400"/>
            <a:r>
              <a:rPr lang="en-US" altLang="en-US" sz="4000">
                <a:solidFill>
                  <a:schemeClr val="tx2"/>
                </a:solidFill>
                <a:latin typeface="微软雅黑" pitchFamily="34" charset="-122"/>
                <a:ea typeface="微软雅黑" pitchFamily="34" charset="-122"/>
              </a:rPr>
              <a:t>                   console.log(newStr);</a:t>
            </a:r>
          </a:p>
          <a:p>
            <a:pPr defTabSz="914400"/>
            <a:r>
              <a:rPr lang="en-US" altLang="en-US" sz="4000">
                <a:solidFill>
                  <a:schemeClr val="tx2"/>
                </a:solidFill>
                <a:latin typeface="微软雅黑" pitchFamily="34" charset="-122"/>
                <a:ea typeface="微软雅黑" pitchFamily="34" charset="-122"/>
              </a:rPr>
              <a:t>           代码的执行结果是：</a:t>
            </a:r>
          </a:p>
          <a:p>
            <a:pPr defTabSz="914400"/>
            <a:r>
              <a:rPr lang="en-US" altLang="en-US" sz="4000">
                <a:solidFill>
                  <a:schemeClr val="tx2"/>
                </a:solidFill>
                <a:latin typeface="微软雅黑" pitchFamily="34" charset="-122"/>
                <a:ea typeface="微软雅黑" pitchFamily="34" charset="-122"/>
              </a:rPr>
              <a:t>                   Hello frankenStein! GoodBye Frank!</a:t>
            </a:r>
          </a:p>
          <a:p>
            <a:pPr defTabSz="914400"/>
            <a:r>
              <a:rPr lang="en-US" altLang="en-US"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en-US" altLang="en-US" sz="4000">
                <a:solidFill>
                  <a:schemeClr val="tx2"/>
                </a:solidFill>
                <a:latin typeface="微软雅黑" pitchFamily="34" charset="-122"/>
                <a:ea typeface="微软雅黑" pitchFamily="34" charset="-122"/>
              </a:rPr>
              <a:t>很显然replace方法的作用是替换第一个匹配到的字符串，所以我们仅替换了第一个符合规则的Frank。而这种功能是不能够满足我们的，因为原本我们不使用正则replace方法就能实现这样的功能</a:t>
            </a:r>
          </a:p>
          <a:p>
            <a:pPr defTabSz="914400"/>
            <a:endParaRPr lang="en-US" altLang="zh-CN" sz="4000">
              <a:solidFill>
                <a:schemeClr val="tx2"/>
              </a:solidFill>
              <a:latin typeface="微软雅黑" pitchFamily="34" charset="-122"/>
              <a:ea typeface="微软雅黑" pitchFamily="34" charset="-122"/>
            </a:endParaRPr>
          </a:p>
          <a:p>
            <a:pPr defTabSz="914400"/>
            <a:r>
              <a:rPr lang="en-US" altLang="en-US" sz="4000">
                <a:solidFill>
                  <a:schemeClr val="tx2"/>
                </a:solidFill>
                <a:latin typeface="微软雅黑" pitchFamily="34" charset="-122"/>
                <a:ea typeface="微软雅黑" pitchFamily="34" charset="-122"/>
              </a:rPr>
              <a:t>       那么能否有一种办法能够让我们一次性修改所有符合规则的Frank呢？答案是肯定的，所以接下来让我们讨论正则中进阶用法。在进阶用法中我们能掌握到更多的正则表达式的内容，以便我们更好的使用它。</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2867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28675"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2.</a:t>
            </a:r>
            <a:r>
              <a:rPr lang="zh-CN" altLang="en-US" sz="6000">
                <a:solidFill>
                  <a:srgbClr val="53585F"/>
                </a:solidFill>
                <a:latin typeface="微软雅黑" pitchFamily="34" charset="-122"/>
                <a:ea typeface="微软雅黑" pitchFamily="34" charset="-122"/>
              </a:rPr>
              <a:t>正则表达式进阶</a:t>
            </a:r>
            <a:endParaRPr lang="zh-CN" altLang="en-US" sz="6000">
              <a:solidFill>
                <a:schemeClr val="tx2"/>
              </a:solidFill>
              <a:latin typeface="微软雅黑" pitchFamily="34" charset="-122"/>
              <a:ea typeface="微软雅黑" pitchFamily="34" charset="-122"/>
            </a:endParaRPr>
          </a:p>
        </p:txBody>
      </p:sp>
      <p:sp>
        <p:nvSpPr>
          <p:cNvPr id="28676" name="Text Box 8"/>
          <p:cNvSpPr txBox="1">
            <a:spLocks noChangeArrowheads="1"/>
          </p:cNvSpPr>
          <p:nvPr/>
        </p:nvSpPr>
        <p:spPr bwMode="auto">
          <a:xfrm>
            <a:off x="2235200" y="3946525"/>
            <a:ext cx="21261388" cy="19208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2.1 </a:t>
            </a:r>
            <a:r>
              <a:rPr lang="zh-CN" altLang="en-US" sz="4000">
                <a:solidFill>
                  <a:schemeClr val="tx2"/>
                </a:solidFill>
                <a:latin typeface="微软雅黑" pitchFamily="34" charset="-122"/>
                <a:ea typeface="微软雅黑" pitchFamily="34" charset="-122"/>
              </a:rPr>
              <a:t>修饰符 </a:t>
            </a:r>
          </a:p>
          <a:p>
            <a:pPr defTabSz="914400"/>
            <a:r>
              <a:rPr lang="en-US" altLang="zh-CN" sz="4000">
                <a:solidFill>
                  <a:schemeClr val="tx2"/>
                </a:solidFill>
                <a:latin typeface="微软雅黑" pitchFamily="34" charset="-122"/>
                <a:ea typeface="微软雅黑" pitchFamily="34" charset="-122"/>
              </a:rPr>
              <a:t>2.2 </a:t>
            </a:r>
            <a:r>
              <a:rPr lang="zh-CN" altLang="en-US" sz="4000">
                <a:solidFill>
                  <a:schemeClr val="tx2"/>
                </a:solidFill>
                <a:latin typeface="微软雅黑" pitchFamily="34" charset="-122"/>
                <a:ea typeface="微软雅黑" pitchFamily="34" charset="-122"/>
              </a:rPr>
              <a:t>检索模式</a:t>
            </a:r>
          </a:p>
          <a:p>
            <a:pPr defTabSz="914400"/>
            <a:r>
              <a:rPr lang="en-US" altLang="zh-CN" sz="4000">
                <a:solidFill>
                  <a:schemeClr val="tx2"/>
                </a:solidFill>
                <a:latin typeface="微软雅黑" pitchFamily="34" charset="-122"/>
                <a:ea typeface="微软雅黑" pitchFamily="34" charset="-122"/>
              </a:rPr>
              <a:t>2.3 RegExp</a:t>
            </a:r>
            <a:r>
              <a:rPr lang="zh-CN" altLang="en-US" sz="4000">
                <a:solidFill>
                  <a:schemeClr val="tx2"/>
                </a:solidFill>
                <a:latin typeface="微软雅黑" pitchFamily="34" charset="-122"/>
                <a:ea typeface="微软雅黑" pitchFamily="34" charset="-122"/>
              </a:rPr>
              <a:t>对象</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3072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30723" name="Text Box 8"/>
          <p:cNvSpPr txBox="1">
            <a:spLocks noChangeArrowheads="1"/>
          </p:cNvSpPr>
          <p:nvPr/>
        </p:nvSpPr>
        <p:spPr bwMode="auto">
          <a:xfrm>
            <a:off x="2235200" y="2754313"/>
            <a:ext cx="21261388" cy="31400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2.1 </a:t>
            </a:r>
            <a:r>
              <a:rPr lang="zh-CN" altLang="en-US" sz="4000">
                <a:solidFill>
                  <a:schemeClr val="tx2"/>
                </a:solidFill>
                <a:latin typeface="微软雅黑" pitchFamily="34" charset="-122"/>
                <a:ea typeface="微软雅黑" pitchFamily="34" charset="-122"/>
              </a:rPr>
              <a:t>修饰符</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修饰符是正则表达式进行字符串检索时</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检索规则</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的制定者之一。</a:t>
            </a:r>
          </a:p>
          <a:p>
            <a:pPr defTabSz="914400"/>
            <a:r>
              <a:rPr lang="zh-CN" altLang="en-US" sz="4000">
                <a:solidFill>
                  <a:schemeClr val="tx2"/>
                </a:solidFill>
                <a:latin typeface="微软雅黑" pitchFamily="34" charset="-122"/>
                <a:ea typeface="微软雅黑" pitchFamily="34" charset="-122"/>
              </a:rPr>
              <a:t>	修饰符规定了正则应按照何种方式进行检索。</a:t>
            </a:r>
          </a:p>
          <a:p>
            <a:pPr defTabSz="914400"/>
            <a:r>
              <a:rPr lang="zh-CN" altLang="en-US" sz="4000">
                <a:solidFill>
                  <a:schemeClr val="tx2"/>
                </a:solidFill>
                <a:latin typeface="微软雅黑" pitchFamily="34" charset="-122"/>
                <a:ea typeface="微软雅黑" pitchFamily="34" charset="-122"/>
              </a:rPr>
              <a:t>	常见的修饰符类型有三种：</a:t>
            </a:r>
            <a:r>
              <a:rPr lang="en-US" altLang="zh-CN" sz="4000">
                <a:solidFill>
                  <a:schemeClr val="tx2"/>
                </a:solidFill>
                <a:latin typeface="微软雅黑" pitchFamily="34" charset="-122"/>
                <a:ea typeface="微软雅黑" pitchFamily="34" charset="-122"/>
              </a:rPr>
              <a:t>i </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g</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m</a:t>
            </a:r>
          </a:p>
        </p:txBody>
      </p:sp>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4174</TotalTime>
  <Words>3619</Words>
  <Application>Microsoft Office PowerPoint</Application>
  <PresentationFormat>自定义</PresentationFormat>
  <Paragraphs>554</Paragraphs>
  <Slides>47</Slides>
  <Notes>44</Notes>
  <HiddenSlides>0</HiddenSlides>
  <MMClips>0</MMClips>
  <ScaleCrop>false</ScaleCrop>
  <HeadingPairs>
    <vt:vector size="6" baseType="variant">
      <vt:variant>
        <vt:lpstr>已用的字体</vt:lpstr>
      </vt:variant>
      <vt:variant>
        <vt:i4>4</vt:i4>
      </vt:variant>
      <vt:variant>
        <vt:lpstr>演示文稿设计模板</vt:lpstr>
      </vt:variant>
      <vt:variant>
        <vt:i4>2</vt:i4>
      </vt:variant>
      <vt:variant>
        <vt:lpstr>幻灯片标题</vt:lpstr>
      </vt:variant>
      <vt:variant>
        <vt:i4>47</vt:i4>
      </vt:variant>
    </vt:vector>
  </HeadingPairs>
  <TitlesOfParts>
    <vt:vector size="53" baseType="lpstr">
      <vt:lpstr>Arial</vt:lpstr>
      <vt:lpstr>Helvetica Light</vt:lpstr>
      <vt:lpstr>Helvetica Neue</vt:lpstr>
      <vt:lpstr>微软雅黑</vt:lpstr>
      <vt:lpstr>White</vt:lpstr>
      <vt:lpstr>White</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lpstr>幻灯片 38</vt:lpstr>
      <vt:lpstr>幻灯片 39</vt:lpstr>
      <vt:lpstr>幻灯片 40</vt:lpstr>
      <vt:lpstr>幻灯片 41</vt:lpstr>
      <vt:lpstr>幻灯片 42</vt:lpstr>
      <vt:lpstr>幻灯片 43</vt:lpstr>
      <vt:lpstr>幻灯片 44</vt:lpstr>
      <vt:lpstr>幻灯片 45</vt:lpstr>
      <vt:lpstr>幻灯片 46</vt:lpstr>
      <vt:lpstr>幻灯片 47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
  <cp:lastModifiedBy>AutoBVT</cp:lastModifiedBy>
  <cp:revision>805</cp:revision>
  <dcterms:created xsi:type="dcterms:W3CDTF">2016-04-25T04:37:00Z</dcterms:created>
  <dcterms:modified xsi:type="dcterms:W3CDTF">2017-12-04T09:04:00Z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2052-10.1.0.5850</vt:lpwstr>
  </property>
</Properties>
</file>